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7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6858000" cx="12192000"/>
  <p:notesSz cx="6858000" cy="9144000"/>
  <p:embeddedFontLst>
    <p:embeddedFont>
      <p:font typeface="Titillium Web SemiBold"/>
      <p:regular r:id="rId44"/>
      <p:bold r:id="rId45"/>
      <p:italic r:id="rId46"/>
      <p:boldItalic r:id="rId47"/>
    </p:embeddedFont>
    <p:embeddedFont>
      <p:font typeface="Titillium Web"/>
      <p:regular r:id="rId48"/>
      <p:bold r:id="rId49"/>
      <p:italic r:id="rId50"/>
      <p:boldItalic r:id="rId51"/>
    </p:embeddedFont>
    <p:embeddedFont>
      <p:font typeface="Suez One"/>
      <p:regular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pos="33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53" roundtripDataSignature="AMtx7mi3p3qKFNnFawk/zFRGthjcgTY5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35E8F2-C9B7-48E3-9ACA-9878E6CD005B}">
  <a:tblStyle styleId="{FF35E8F2-C9B7-48E3-9ACA-9878E6CD005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BF5FC"/>
          </a:solidFill>
        </a:fill>
      </a:tcStyle>
    </a:wholeTbl>
    <a:band1H>
      <a:tcTxStyle b="off" i="off"/>
      <a:tcStyle>
        <a:fill>
          <a:solidFill>
            <a:srgbClr val="D4EAF8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4EAF8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3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TitilliumWebSemiBold-regular.fntdata"/><Relationship Id="rId43" Type="http://schemas.openxmlformats.org/officeDocument/2006/relationships/slide" Target="slides/slide36.xml"/><Relationship Id="rId46" Type="http://schemas.openxmlformats.org/officeDocument/2006/relationships/font" Target="fonts/TitilliumWebSemiBold-italic.fntdata"/><Relationship Id="rId45" Type="http://schemas.openxmlformats.org/officeDocument/2006/relationships/font" Target="fonts/TitilliumWebSemiBold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TitilliumWeb-regular.fntdata"/><Relationship Id="rId47" Type="http://schemas.openxmlformats.org/officeDocument/2006/relationships/font" Target="fonts/TitilliumWebSemiBold-boldItalic.fntdata"/><Relationship Id="rId49" Type="http://schemas.openxmlformats.org/officeDocument/2006/relationships/font" Target="fonts/TitilliumWeb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TitilliumWeb-boldItalic.fntdata"/><Relationship Id="rId50" Type="http://schemas.openxmlformats.org/officeDocument/2006/relationships/font" Target="fonts/TitilliumWeb-italic.fntdata"/><Relationship Id="rId53" Type="http://customschemas.google.com/relationships/presentationmetadata" Target="metadata"/><Relationship Id="rId52" Type="http://schemas.openxmlformats.org/officeDocument/2006/relationships/font" Target="fonts/SuezOne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6.jp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8.png>
</file>

<file path=ppt/media/image49.jpg>
</file>

<file path=ppt/media/image5.jpg>
</file>

<file path=ppt/media/image50.png>
</file>

<file path=ppt/media/image52.png>
</file>

<file path=ppt/media/image53.jpg>
</file>

<file path=ppt/media/image54.png>
</file>

<file path=ppt/media/image55.png>
</file>

<file path=ppt/media/image56.jpg>
</file>

<file path=ppt/media/image57.png>
</file>

<file path=ppt/media/image58.png>
</file>

<file path=ppt/media/image59.jpg>
</file>

<file path=ppt/media/image6.jpg>
</file>

<file path=ppt/media/image60.png>
</file>

<file path=ppt/media/image61.png>
</file>

<file path=ppt/media/image62.jpg>
</file>

<file path=ppt/media/image63.jpg>
</file>

<file path=ppt/media/image64.jpg>
</file>

<file path=ppt/media/image66.jp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media/image73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nl-N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5e26fac10f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15e26fac10f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5e26fac10f_0_10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15e26fac10f_0_10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5e26fac10f_0_10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g15e26fac10f_0_10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5e26fac10f_0_10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0" name="Google Shape;360;g15e26fac10f_0_10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5e26fac10f_0_12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8" name="Google Shape;368;g15e26fac10f_0_12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5e26fac10f_0_12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g15e26fac10f_0_12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e26fac10f_0_12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4" name="Google Shape;384;g15e26fac10f_0_12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5e26fac10f_0_12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4" name="Google Shape;394;g15e26fac10f_0_12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5e26fac10f_0_13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g15e26fac10f_0_13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5e26fac10f_0_13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g15e26fac10f_0_13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5e26fac10f_0_13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" name="Google Shape;416;g15e26fac10f_0_13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5e26fac10f_0_5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15e26fac10f_0_5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5e26fac10f_0_15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2" name="Google Shape;422;g15e26fac10f_0_15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5e26fac10f_0_17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9" name="Google Shape;429;g15e26fac10f_0_17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5e26fac10f_0_17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7" name="Google Shape;437;g15e26fac10f_0_17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5e26fac10f_0_17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g15e26fac10f_0_17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5e26fac10f_0_17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7" name="Google Shape;457;g15e26fac10f_0_17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5e26fac10f_0_17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7" name="Google Shape;467;g15e26fac10f_0_17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e26fac10f_0_17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7" name="Google Shape;477;g15e26fac10f_0_17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5e26fac10f_0_19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6" name="Google Shape;486;g15e26fac10f_0_19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e26fac10f_0_19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8" name="Google Shape;508;g15e26fac10f_0_19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5e26fac10f_0_21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4" name="Google Shape;514;g15e26fac10f_0_2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5e26fac10f_0_7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g15e26fac10f_0_7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5e26fac10f_0_21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3" name="Google Shape;523;g15e26fac10f_0_21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5e26fac10f_0_21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0" name="Google Shape;530;g15e26fac10f_0_2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5e26fac10f_0_21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9" name="Google Shape;539;g15e26fac10f_0_2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5e26fac10f_0_21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9" name="Google Shape;549;g15e26fac10f_0_21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5e26fac10f_0_2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8" name="Google Shape;558;g15e26fac10f_0_2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e26fac10f_0_22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5" name="Google Shape;565;g15e26fac10f_0_22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5e26fac10f_0_22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2" name="Google Shape;572;g15e26fac10f_0_22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5e26fac10f_0_7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15e26fac10f_0_7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5e26fac10f_0_7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g15e26fac10f_0_7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5e26fac10f_0_7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1" name="Google Shape;311;g15e26fac10f_0_7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5e26fac10f_0_7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g15e26fac10f_0_7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5e26fac10f_0_7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7" name="Google Shape;327;g15e26fac10f_0_7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5e26fac10f_0_9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g15e26fac10f_0_9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7.png"/><Relationship Id="rId4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3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3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Relationship Id="rId3" Type="http://schemas.openxmlformats.org/officeDocument/2006/relationships/image" Target="../media/image29.png"/><Relationship Id="rId4" Type="http://schemas.openxmlformats.org/officeDocument/2006/relationships/image" Target="../media/image35.png"/><Relationship Id="rId9" Type="http://schemas.openxmlformats.org/officeDocument/2006/relationships/image" Target="../media/image37.png"/><Relationship Id="rId5" Type="http://schemas.openxmlformats.org/officeDocument/2006/relationships/image" Target="../media/image28.png"/><Relationship Id="rId6" Type="http://schemas.openxmlformats.org/officeDocument/2006/relationships/image" Target="../media/image36.png"/><Relationship Id="rId7" Type="http://schemas.openxmlformats.org/officeDocument/2006/relationships/image" Target="../media/image32.png"/><Relationship Id="rId8" Type="http://schemas.openxmlformats.org/officeDocument/2006/relationships/image" Target="../media/image3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41.png"/><Relationship Id="rId4" Type="http://schemas.openxmlformats.org/officeDocument/2006/relationships/image" Target="../media/image43.png"/><Relationship Id="rId9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32.png"/><Relationship Id="rId7" Type="http://schemas.openxmlformats.org/officeDocument/2006/relationships/image" Target="../media/image39.png"/><Relationship Id="rId8" Type="http://schemas.openxmlformats.org/officeDocument/2006/relationships/image" Target="../media/image3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Relationship Id="rId3" Type="http://schemas.openxmlformats.org/officeDocument/2006/relationships/image" Target="../media/image31.png"/><Relationship Id="rId4" Type="http://schemas.openxmlformats.org/officeDocument/2006/relationships/image" Target="../media/image29.png"/><Relationship Id="rId10" Type="http://schemas.openxmlformats.org/officeDocument/2006/relationships/image" Target="../media/image53.jpg"/><Relationship Id="rId9" Type="http://schemas.openxmlformats.org/officeDocument/2006/relationships/image" Target="../media/image39.png"/><Relationship Id="rId5" Type="http://schemas.openxmlformats.org/officeDocument/2006/relationships/image" Target="../media/image41.png"/><Relationship Id="rId6" Type="http://schemas.openxmlformats.org/officeDocument/2006/relationships/image" Target="../media/image43.png"/><Relationship Id="rId7" Type="http://schemas.openxmlformats.org/officeDocument/2006/relationships/image" Target="../media/image45.png"/><Relationship Id="rId8" Type="http://schemas.openxmlformats.org/officeDocument/2006/relationships/image" Target="../media/image3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 Page">
  <p:cSld name="Main Title Page">
    <p:bg>
      <p:bgPr>
        <a:solidFill>
          <a:srgbClr val="1D4F9D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g15e26fac10f_0_5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g15e26fac10f_0_578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g15e26fac10f_0_578"/>
          <p:cNvSpPr/>
          <p:nvPr/>
        </p:nvSpPr>
        <p:spPr>
          <a:xfrm>
            <a:off x="0" y="0"/>
            <a:ext cx="12192000" cy="53286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Description automatically generated with low confidence" id="15" name="Google Shape;15;g15e26fac10f_0_5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lant, vegetable&#10;&#10;Description automatically generated" id="16" name="Google Shape;16;g15e26fac10f_0_5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150" y="326258"/>
            <a:ext cx="10807698" cy="467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ull page 2">
  <p:cSld name="1_Full page 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5e26fac10f_0_63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76" name="Google Shape;76;g15e26fac10f_0_6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15e26fac10f_0_635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solidFill>
          <a:srgbClr val="5D247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5e26fac10f_0_63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80" name="Google Shape;80;g15e26fac10f_0_6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15e26fac10f_0_639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1">
  <p:cSld name="Image Text 1">
    <p:bg>
      <p:bgPr>
        <a:solidFill>
          <a:srgbClr val="EF4D9B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onion, vegetable, plate, pink&#10;&#10;Description automatically generated" id="83" name="Google Shape;83;g15e26fac10f_0_643"/>
          <p:cNvPicPr preferRelativeResize="0"/>
          <p:nvPr/>
        </p:nvPicPr>
        <p:blipFill rotWithShape="1">
          <a:blip r:embed="rId2">
            <a:alphaModFix/>
          </a:blip>
          <a:srcRect b="0" l="11932" r="21253" t="0"/>
          <a:stretch/>
        </p:blipFill>
        <p:spPr>
          <a:xfrm>
            <a:off x="0" y="0"/>
            <a:ext cx="686593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84" name="Google Shape;84;g15e26fac10f_0_6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94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15e26fac10f_0_643"/>
          <p:cNvSpPr txBox="1"/>
          <p:nvPr>
            <p:ph idx="1" type="body"/>
          </p:nvPr>
        </p:nvSpPr>
        <p:spPr>
          <a:xfrm>
            <a:off x="738061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g15e26fac10f_0_643"/>
          <p:cNvSpPr txBox="1"/>
          <p:nvPr>
            <p:ph idx="2" type="body"/>
          </p:nvPr>
        </p:nvSpPr>
        <p:spPr>
          <a:xfrm>
            <a:off x="739313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g15e26fac10f_0_64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88" name="Google Shape;88;g15e26fac10f_0_6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1801" y="6136545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15e26fac10f_0_643"/>
          <p:cNvSpPr txBox="1"/>
          <p:nvPr/>
        </p:nvSpPr>
        <p:spPr>
          <a:xfrm>
            <a:off x="956930" y="-85060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2">
  <p:cSld name="Image Text 2">
    <p:bg>
      <p:bgPr>
        <a:solidFill>
          <a:srgbClr val="5D247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food, dish&#10;&#10;Description automatically generated" id="91" name="Google Shape;91;g15e26fac10f_0_651"/>
          <p:cNvPicPr preferRelativeResize="0"/>
          <p:nvPr/>
        </p:nvPicPr>
        <p:blipFill rotWithShape="1">
          <a:blip r:embed="rId2">
            <a:alphaModFix/>
          </a:blip>
          <a:srcRect b="0" l="18498" r="14767" t="0"/>
          <a:stretch/>
        </p:blipFill>
        <p:spPr>
          <a:xfrm>
            <a:off x="5329237" y="0"/>
            <a:ext cx="6862760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92" name="Google Shape;92;g15e26fac10f_0_6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15e26fac10f_0_651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g15e26fac10f_0_651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g15e26fac10f_0_65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96" name="Google Shape;96;g15e26fac10f_0_6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1">
  <p:cSld name="Text Frame 1">
    <p:bg>
      <p:bgPr>
        <a:solidFill>
          <a:srgbClr val="5D247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98" name="Google Shape;98;g15e26fac10f_0_6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91150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15e26fac10f_0_658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g15e26fac10f_0_658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g15e26fac10f_0_65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02" name="Google Shape;102;g15e26fac10f_0_6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2">
  <p:cSld name="Text Frame 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104" name="Google Shape;104;g15e26fac10f_0_6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493963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15e26fac10f_0_6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249238"/>
            <a:ext cx="6742112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15e26fac10f_0_664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4F9D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g15e26fac10f_0_664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g15e26fac10f_0_664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09" name="Google Shape;109;g15e26fac10f_0_6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3">
  <p:cSld name="Book slide 3">
    <p:bg>
      <p:bgPr>
        <a:solidFill>
          <a:srgbClr val="00ABA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15e26fac10f_0_6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15e26fac10f_0_677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g15e26fac10f_0_677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g15e26fac10f_0_67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15" name="Google Shape;115;g15e26fac10f_0_6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1">
  <p:cSld name="Audience 1">
    <p:bg>
      <p:bgPr>
        <a:solidFill>
          <a:srgbClr val="004F9D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e26fac10f_0_68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g15e26fac10f_0_683"/>
          <p:cNvPicPr preferRelativeResize="0"/>
          <p:nvPr/>
        </p:nvPicPr>
        <p:blipFill rotWithShape="1">
          <a:blip r:embed="rId2">
            <a:alphaModFix/>
          </a:blip>
          <a:srcRect b="0" l="16684" r="16684" t="0"/>
          <a:stretch/>
        </p:blipFill>
        <p:spPr>
          <a:xfrm>
            <a:off x="761705" y="889569"/>
            <a:ext cx="4523700" cy="452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9" name="Google Shape;119;g15e26fac10f_0_6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5e26fac10f_0_683"/>
          <p:cNvSpPr txBox="1"/>
          <p:nvPr>
            <p:ph idx="1" type="body"/>
          </p:nvPr>
        </p:nvSpPr>
        <p:spPr>
          <a:xfrm>
            <a:off x="2030198" y="2815054"/>
            <a:ext cx="2097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g15e26fac10f_0_68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2" name="Google Shape;122;g15e26fac10f_0_6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2">
  <p:cSld name="Audience 2">
    <p:bg>
      <p:bgPr>
        <a:solidFill>
          <a:srgbClr val="004F9D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5e26fac10f_0_69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g15e26fac10f_0_690"/>
          <p:cNvPicPr preferRelativeResize="0"/>
          <p:nvPr/>
        </p:nvPicPr>
        <p:blipFill rotWithShape="1">
          <a:blip r:embed="rId2">
            <a:alphaModFix/>
          </a:blip>
          <a:srcRect b="0" l="16661" r="16667" t="0"/>
          <a:stretch/>
        </p:blipFill>
        <p:spPr>
          <a:xfrm>
            <a:off x="761704" y="890634"/>
            <a:ext cx="4523700" cy="452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g15e26fac10f_0_6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5e26fac10f_0_690"/>
          <p:cNvSpPr txBox="1"/>
          <p:nvPr>
            <p:ph idx="1" type="body"/>
          </p:nvPr>
        </p:nvSpPr>
        <p:spPr>
          <a:xfrm>
            <a:off x="2030198" y="2815054"/>
            <a:ext cx="2097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g15e26fac10f_0_69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9" name="Google Shape;129;g15e26fac10f_0_6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">
  <p:cSld name="Thank you 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children sitting at a table&#10;&#10;Description automatically generated with low confidence" id="131" name="Google Shape;131;g15e26fac10f_0_697"/>
          <p:cNvPicPr preferRelativeResize="0"/>
          <p:nvPr/>
        </p:nvPicPr>
        <p:blipFill rotWithShape="1">
          <a:blip r:embed="rId2">
            <a:alphaModFix/>
          </a:blip>
          <a:srcRect b="0" l="0" r="832" t="16275"/>
          <a:stretch/>
        </p:blipFill>
        <p:spPr>
          <a:xfrm>
            <a:off x="1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15e26fac10f_0_697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15e26fac10f_0_69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34" name="Google Shape;134;g15e26fac10f_0_6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1">
  <p:cSld name="Book slide 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g15e26fac10f_0_6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g15e26fac10f_0_671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g15e26fac10f_0_671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g15e26fac10f_0_67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22" name="Google Shape;22;g15e26fac10f_0_6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Q&amp;A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5e26fac10f_0_702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15e26fac10f_0_70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38" name="Google Shape;138;g15e26fac10f_0_7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vegetable&#10;&#10;Description automatically generated" id="139" name="Google Shape;139;g15e26fac10f_0_702"/>
          <p:cNvPicPr preferRelativeResize="0"/>
          <p:nvPr/>
        </p:nvPicPr>
        <p:blipFill rotWithShape="1">
          <a:blip r:embed="rId3">
            <a:alphaModFix/>
          </a:blip>
          <a:srcRect b="0" l="0" r="0" t="34507"/>
          <a:stretch/>
        </p:blipFill>
        <p:spPr>
          <a:xfrm>
            <a:off x="0" y="13719"/>
            <a:ext cx="12191999" cy="5328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5D247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5e26fac10f_0_708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g15e26fac10f_0_708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44" name="Google Shape;144;g15e26fac10f_0_7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 with low confidence" id="145" name="Google Shape;145;g15e26fac10f_0_7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ull page 2">
  <p:cSld name="2_Full page 2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5e26fac10f_0_71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48" name="Google Shape;148;g15e26fac10f_0_7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15e26fac10f_0_713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g15e26fac10f_0_713"/>
          <p:cNvSpPr txBox="1"/>
          <p:nvPr>
            <p:ph idx="2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BA5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00ABA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nature, several&#10;&#10;Description automatically generated" id="152" name="Google Shape;152;g15e26fac10f_0_7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96882" y="-249533"/>
            <a:ext cx="5559964" cy="555996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15e26fac10f_0_71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154" name="Google Shape;154;g15e26fac10f_0_718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g15e26fac10f_0_718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156" name="Google Shape;156;g15e26fac10f_0_7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solidFill>
          <a:srgbClr val="EF4D9B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5e26fac10f_0_724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low confidence" id="159" name="Google Shape;159;g15e26fac10f_0_7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2024" y="-237648"/>
            <a:ext cx="5630087" cy="56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15e26fac10f_0_724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g15e26fac10f_0_724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62" name="Google Shape;162;g15e26fac10f_0_7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e26fac10f_0_73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165" name="Google Shape;165;g15e26fac10f_0_730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g15e26fac10f_0_730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167" name="Google Shape;167;g15e26fac10f_0_7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medium confidence" id="168" name="Google Shape;168;g15e26fac10f_0_7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9193" y="-311866"/>
            <a:ext cx="5644957" cy="5634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solidFill>
          <a:srgbClr val="00ABA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e26fac10f_0_73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1" name="Google Shape;171;g15e26fac10f_0_7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15e26fac10f_0_736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1">
  <p:cSld name="Colour split 1">
    <p:bg>
      <p:bgPr>
        <a:solidFill>
          <a:srgbClr val="004F9D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5e26fac10f_0_74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15e26fac10f_0_740"/>
          <p:cNvSpPr txBox="1"/>
          <p:nvPr>
            <p:ph idx="1" type="body"/>
          </p:nvPr>
        </p:nvSpPr>
        <p:spPr>
          <a:xfrm>
            <a:off x="6695561" y="555979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g15e26fac10f_0_74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7" name="Google Shape;177;g15e26fac10f_0_7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2">
  <p:cSld name="Colour split 2">
    <p:bg>
      <p:bgPr>
        <a:solidFill>
          <a:srgbClr val="1D4F9D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5e26fac10f_0_74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15e26fac10f_0_745"/>
          <p:cNvSpPr txBox="1"/>
          <p:nvPr>
            <p:ph idx="1" type="body"/>
          </p:nvPr>
        </p:nvSpPr>
        <p:spPr>
          <a:xfrm>
            <a:off x="6695561" y="555979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33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" name="Google Shape;181;g15e26fac10f_0_74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2" name="Google Shape;182;g15e26fac10f_0_7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solidFill>
          <a:srgbClr val="00ABA5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 with low confidence" id="24" name="Google Shape;24;g15e26fac10f_0_6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68884" y="-311867"/>
            <a:ext cx="5634016" cy="563401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g15e26fac10f_0_62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26" name="Google Shape;26;g15e26fac10f_0_623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g15e26fac10f_0_623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28" name="Google Shape;28;g15e26fac10f_0_6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2">
  <p:cSld name="Book slide 2">
    <p:bg>
      <p:bgPr>
        <a:solidFill>
          <a:srgbClr val="EF4D9B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g15e26fac10f_0_7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15e26fac10f_0_750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g15e26fac10f_0_750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g15e26fac10f_0_75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8" name="Google Shape;188;g15e26fac10f_0_7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3">
  <p:cSld name="Book slide 3">
    <p:bg>
      <p:bgPr>
        <a:solidFill>
          <a:srgbClr val="00ABA5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15e26fac10f_0_9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15e26fac10f_0_985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g15e26fac10f_0_985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" name="Google Shape;194;g15e26fac10f_0_98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95" name="Google Shape;195;g15e26fac10f_0_9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ull page 2">
  <p:cSld name="1_Full page 2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e26fac10f_0_124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98" name="Google Shape;198;g15e26fac10f_0_1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15e26fac10f_0_1248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1">
  <p:cSld name="Audience 1">
    <p:bg>
      <p:bgPr>
        <a:solidFill>
          <a:srgbClr val="004F9D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5e26fac10f_0_169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g15e26fac10f_0_1692"/>
          <p:cNvPicPr preferRelativeResize="0"/>
          <p:nvPr/>
        </p:nvPicPr>
        <p:blipFill rotWithShape="1">
          <a:blip r:embed="rId2">
            <a:alphaModFix/>
          </a:blip>
          <a:srcRect b="0" l="16684" r="16684" t="0"/>
          <a:stretch/>
        </p:blipFill>
        <p:spPr>
          <a:xfrm>
            <a:off x="761705" y="889569"/>
            <a:ext cx="4523700" cy="452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03" name="Google Shape;203;g15e26fac10f_0_16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15e26fac10f_0_1692"/>
          <p:cNvSpPr txBox="1"/>
          <p:nvPr>
            <p:ph idx="1" type="body"/>
          </p:nvPr>
        </p:nvSpPr>
        <p:spPr>
          <a:xfrm>
            <a:off x="2030198" y="2815054"/>
            <a:ext cx="2097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" name="Google Shape;205;g15e26fac10f_0_169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206" name="Google Shape;206;g15e26fac10f_0_16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Q&amp;A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5e26fac10f_0_2407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15e26fac10f_0_240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210" name="Google Shape;210;g15e26fac10f_0_24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vegetable&#10;&#10;Description automatically generated" id="211" name="Google Shape;211;g15e26fac10f_0_2407"/>
          <p:cNvPicPr preferRelativeResize="0"/>
          <p:nvPr/>
        </p:nvPicPr>
        <p:blipFill rotWithShape="1">
          <a:blip r:embed="rId3">
            <a:alphaModFix/>
          </a:blip>
          <a:srcRect b="0" l="0" r="0" t="34507"/>
          <a:stretch/>
        </p:blipFill>
        <p:spPr>
          <a:xfrm>
            <a:off x="0" y="13719"/>
            <a:ext cx="12191999" cy="5328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02">
  <p:cSld name="Cover 02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idx="1" type="body"/>
          </p:nvPr>
        </p:nvSpPr>
        <p:spPr>
          <a:xfrm>
            <a:off x="434430" y="4221088"/>
            <a:ext cx="5760000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" name="Google Shape;214;p17"/>
          <p:cNvSpPr txBox="1"/>
          <p:nvPr>
            <p:ph idx="2" type="body"/>
          </p:nvPr>
        </p:nvSpPr>
        <p:spPr>
          <a:xfrm>
            <a:off x="434430" y="3501008"/>
            <a:ext cx="5760000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" name="Google Shape;215;p17"/>
          <p:cNvSpPr/>
          <p:nvPr>
            <p:ph idx="3" type="pic"/>
          </p:nvPr>
        </p:nvSpPr>
        <p:spPr>
          <a:xfrm>
            <a:off x="6716587" y="1771536"/>
            <a:ext cx="7368054" cy="7368054"/>
          </a:xfrm>
          <a:prstGeom prst="ellipse">
            <a:avLst/>
          </a:prstGeom>
          <a:noFill/>
          <a:ln>
            <a:noFill/>
          </a:ln>
        </p:spPr>
      </p:sp>
      <p:sp>
        <p:nvSpPr>
          <p:cNvPr id="216" name="Google Shape;216;p17"/>
          <p:cNvSpPr/>
          <p:nvPr/>
        </p:nvSpPr>
        <p:spPr>
          <a:xfrm>
            <a:off x="6188146" y="1243095"/>
            <a:ext cx="8424936" cy="8424936"/>
          </a:xfrm>
          <a:prstGeom prst="donut">
            <a:avLst>
              <a:gd fmla="val 3102" name="adj"/>
            </a:avLst>
          </a:prstGeom>
          <a:solidFill>
            <a:srgbClr val="58595B">
              <a:alpha val="2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&#10;&#10;Description automatically generated" id="217" name="Google Shape;21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6190" y="423866"/>
            <a:ext cx="1617078" cy="5354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logo&#10;&#10;Description automatically generated with low confidence" id="218" name="Google Shape;21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79788" y="606244"/>
            <a:ext cx="1105373" cy="3213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19" name="Google Shape;21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6647" y="589196"/>
            <a:ext cx="925237" cy="317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20" name="Google Shape;220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166990" y="578200"/>
            <a:ext cx="495200" cy="332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21" name="Google Shape;221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45052" y="346240"/>
            <a:ext cx="486134" cy="647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22" name="Google Shape;222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70771" y="578200"/>
            <a:ext cx="1386632" cy="3172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23" name="Google Shape;223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64906" y="521268"/>
            <a:ext cx="2227649" cy="4440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24" name="Google Shape;224;p1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82951" y="1175346"/>
            <a:ext cx="1614754" cy="364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ext Slide">
  <p:cSld name="Blank Text Slide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4435bb55ed_0_109"/>
          <p:cNvSpPr/>
          <p:nvPr/>
        </p:nvSpPr>
        <p:spPr>
          <a:xfrm>
            <a:off x="11327280" y="6467128"/>
            <a:ext cx="38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nl-NL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:\Birmingham\MSU\Creative Services\DG EAC Framework jobs\EIT\2014 EIT re-brand\Brand elements examples\Mock-ups\Examples\Powerpoint Template\Old\Graphic_element.png" id="227" name="Google Shape;227;g14435bb55ed_0_109"/>
          <p:cNvPicPr preferRelativeResize="0"/>
          <p:nvPr/>
        </p:nvPicPr>
        <p:blipFill rotWithShape="1">
          <a:blip r:embed="rId2">
            <a:alphaModFix/>
          </a:blip>
          <a:srcRect b="-1201" l="-5237" r="10502" t="44537"/>
          <a:stretch/>
        </p:blipFill>
        <p:spPr>
          <a:xfrm>
            <a:off x="9660205" y="0"/>
            <a:ext cx="2531795" cy="1514416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14435bb55ed_0_109"/>
          <p:cNvSpPr txBox="1"/>
          <p:nvPr>
            <p:ph idx="1" type="body"/>
          </p:nvPr>
        </p:nvSpPr>
        <p:spPr>
          <a:xfrm>
            <a:off x="623393" y="541719"/>
            <a:ext cx="86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g14435bb55ed_0_109"/>
          <p:cNvSpPr txBox="1"/>
          <p:nvPr>
            <p:ph idx="2" type="body"/>
          </p:nvPr>
        </p:nvSpPr>
        <p:spPr>
          <a:xfrm>
            <a:off x="623393" y="1196976"/>
            <a:ext cx="86400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01">
  <p:cSld name="Cover 0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/>
          <p:nvPr>
            <p:ph idx="2" type="pic"/>
          </p:nvPr>
        </p:nvSpPr>
        <p:spPr>
          <a:xfrm>
            <a:off x="6889840" y="-1251520"/>
            <a:ext cx="6044400" cy="6045583"/>
          </a:xfrm>
          <a:prstGeom prst="ellipse">
            <a:avLst/>
          </a:prstGeom>
          <a:noFill/>
          <a:ln>
            <a:noFill/>
          </a:ln>
        </p:spPr>
      </p:sp>
      <p:sp>
        <p:nvSpPr>
          <p:cNvPr id="232" name="Google Shape;232;p28"/>
          <p:cNvSpPr/>
          <p:nvPr/>
        </p:nvSpPr>
        <p:spPr>
          <a:xfrm>
            <a:off x="6456040" y="-1685113"/>
            <a:ext cx="6912000" cy="6912768"/>
          </a:xfrm>
          <a:prstGeom prst="donut">
            <a:avLst>
              <a:gd fmla="val 3102" name="adj"/>
            </a:avLst>
          </a:prstGeom>
          <a:solidFill>
            <a:srgbClr val="58595B">
              <a:alpha val="2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black and white logo&#10;&#10;Description automatically generated with low confidence" id="233" name="Google Shape;233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23864" y="5918732"/>
            <a:ext cx="1319978" cy="3837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34" name="Google Shape;23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5467" y="5910028"/>
            <a:ext cx="1104869" cy="3790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35" name="Google Shape;23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60162" y="5909594"/>
            <a:ext cx="591342" cy="397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36" name="Google Shape;236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76842" y="5643233"/>
            <a:ext cx="580516" cy="7731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37" name="Google Shape;237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4436" y="5929265"/>
            <a:ext cx="1603396" cy="3668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38" name="Google Shape;238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12877" y="5859475"/>
            <a:ext cx="2575885" cy="51344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392278" y="3326365"/>
            <a:ext cx="5976000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4494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" name="Google Shape;240;p28"/>
          <p:cNvSpPr txBox="1"/>
          <p:nvPr>
            <p:ph idx="3" type="body"/>
          </p:nvPr>
        </p:nvSpPr>
        <p:spPr>
          <a:xfrm>
            <a:off x="410876" y="4043603"/>
            <a:ext cx="401528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49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Logo&#10;&#10;Description automatically generated" id="241" name="Google Shape;241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46189" y="423865"/>
            <a:ext cx="2126222" cy="7040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42" name="Google Shape;242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198052" y="673665"/>
            <a:ext cx="1841540" cy="41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only">
  <p:cSld name="Logo only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5e26fac10f_0_1252"/>
          <p:cNvSpPr/>
          <p:nvPr/>
        </p:nvSpPr>
        <p:spPr>
          <a:xfrm>
            <a:off x="11327280" y="6467128"/>
            <a:ext cx="38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nl-NL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ndscape Image &amp; Text">
  <p:cSld name="Landscape Image &amp; Text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5e26fac10f_0_1254"/>
          <p:cNvSpPr/>
          <p:nvPr>
            <p:ph idx="2" type="pic"/>
          </p:nvPr>
        </p:nvSpPr>
        <p:spPr>
          <a:xfrm>
            <a:off x="645280" y="476672"/>
            <a:ext cx="10923300" cy="15843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47" name="Google Shape;247;g15e26fac10f_0_1254"/>
          <p:cNvSpPr txBox="1"/>
          <p:nvPr>
            <p:ph idx="1" type="body"/>
          </p:nvPr>
        </p:nvSpPr>
        <p:spPr>
          <a:xfrm>
            <a:off x="623392" y="2276872"/>
            <a:ext cx="10945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" name="Google Shape;248;g15e26fac10f_0_1254"/>
          <p:cNvSpPr txBox="1"/>
          <p:nvPr>
            <p:ph idx="3" type="body"/>
          </p:nvPr>
        </p:nvSpPr>
        <p:spPr>
          <a:xfrm>
            <a:off x="623393" y="2924944"/>
            <a:ext cx="10945200" cy="24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1">
  <p:cSld name="Contents 1">
    <p:bg>
      <p:bgPr>
        <a:solidFill>
          <a:srgbClr val="5D247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5e26fac10f_0_584"/>
          <p:cNvSpPr txBox="1"/>
          <p:nvPr/>
        </p:nvSpPr>
        <p:spPr>
          <a:xfrm>
            <a:off x="677863" y="619125"/>
            <a:ext cx="3157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nl-NL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g15e26fac10f_0_584"/>
          <p:cNvSpPr txBox="1"/>
          <p:nvPr>
            <p:ph idx="1" type="body"/>
          </p:nvPr>
        </p:nvSpPr>
        <p:spPr>
          <a:xfrm>
            <a:off x="1894841" y="187106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g15e26fac10f_0_584"/>
          <p:cNvSpPr txBox="1"/>
          <p:nvPr>
            <p:ph idx="2" type="body"/>
          </p:nvPr>
        </p:nvSpPr>
        <p:spPr>
          <a:xfrm>
            <a:off x="1894841" y="223682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g15e26fac10f_0_584"/>
          <p:cNvSpPr txBox="1"/>
          <p:nvPr>
            <p:ph idx="3" type="body"/>
          </p:nvPr>
        </p:nvSpPr>
        <p:spPr>
          <a:xfrm>
            <a:off x="1894841" y="262290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g15e26fac10f_0_584"/>
          <p:cNvSpPr txBox="1"/>
          <p:nvPr>
            <p:ph idx="4" type="body"/>
          </p:nvPr>
        </p:nvSpPr>
        <p:spPr>
          <a:xfrm>
            <a:off x="1894841" y="300898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g15e26fac10f_0_584"/>
          <p:cNvSpPr txBox="1"/>
          <p:nvPr>
            <p:ph idx="5" type="body"/>
          </p:nvPr>
        </p:nvSpPr>
        <p:spPr>
          <a:xfrm>
            <a:off x="1473201" y="187765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g15e26fac10f_0_584"/>
          <p:cNvSpPr txBox="1"/>
          <p:nvPr>
            <p:ph idx="6" type="body"/>
          </p:nvPr>
        </p:nvSpPr>
        <p:spPr>
          <a:xfrm>
            <a:off x="1473201" y="224341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g15e26fac10f_0_584"/>
          <p:cNvSpPr txBox="1"/>
          <p:nvPr>
            <p:ph idx="7" type="body"/>
          </p:nvPr>
        </p:nvSpPr>
        <p:spPr>
          <a:xfrm>
            <a:off x="1473201" y="262949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g15e26fac10f_0_584"/>
          <p:cNvSpPr txBox="1"/>
          <p:nvPr>
            <p:ph idx="8" type="body"/>
          </p:nvPr>
        </p:nvSpPr>
        <p:spPr>
          <a:xfrm>
            <a:off x="1473201" y="301557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g15e26fac10f_0_584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40" name="Google Shape;40;g15e26fac10f_0_5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g15e26fac10f_0_584"/>
          <p:cNvSpPr txBox="1"/>
          <p:nvPr/>
        </p:nvSpPr>
        <p:spPr>
          <a:xfrm>
            <a:off x="4357991" y="62257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person&#10;&#10;Description automatically generated" id="42" name="Google Shape;42;g15e26fac10f_0_584"/>
          <p:cNvPicPr preferRelativeResize="0"/>
          <p:nvPr/>
        </p:nvPicPr>
        <p:blipFill rotWithShape="1">
          <a:blip r:embed="rId3">
            <a:alphaModFix/>
          </a:blip>
          <a:srcRect b="0" l="17256" r="14319" t="0"/>
          <a:stretch/>
        </p:blipFill>
        <p:spPr>
          <a:xfrm>
            <a:off x="6158762" y="0"/>
            <a:ext cx="6033241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s">
  <p:cSld name="Text &amp; Images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:\Birmingham\MSU\Creative Services\DG EAC Framework jobs\EIT\2014 EIT re-brand\Brand elements examples\Mock-ups\Examples\Powerpoint Template\Old\Graphic_element.png" id="250" name="Google Shape;250;g15e26fac10f_0_1258"/>
          <p:cNvPicPr preferRelativeResize="0"/>
          <p:nvPr/>
        </p:nvPicPr>
        <p:blipFill rotWithShape="1">
          <a:blip r:embed="rId2">
            <a:alphaModFix/>
          </a:blip>
          <a:srcRect b="0" l="0" r="-26310" t="63474"/>
          <a:stretch/>
        </p:blipFill>
        <p:spPr>
          <a:xfrm>
            <a:off x="9368454" y="0"/>
            <a:ext cx="3024138" cy="87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15e26fac10f_0_1258"/>
          <p:cNvSpPr/>
          <p:nvPr>
            <p:ph idx="2" type="pic"/>
          </p:nvPr>
        </p:nvSpPr>
        <p:spPr>
          <a:xfrm>
            <a:off x="4463819" y="1196752"/>
            <a:ext cx="3360300" cy="4176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52" name="Google Shape;252;g15e26fac10f_0_1258"/>
          <p:cNvSpPr/>
          <p:nvPr>
            <p:ph idx="3" type="pic"/>
          </p:nvPr>
        </p:nvSpPr>
        <p:spPr>
          <a:xfrm>
            <a:off x="8208236" y="1196752"/>
            <a:ext cx="3360300" cy="4176600"/>
          </a:xfrm>
          <a:prstGeom prst="round2DiagRect">
            <a:avLst>
              <a:gd fmla="val 0" name="adj1"/>
              <a:gd fmla="val 18487" name="adj2"/>
            </a:avLst>
          </a:prstGeom>
          <a:noFill/>
          <a:ln>
            <a:noFill/>
          </a:ln>
        </p:spPr>
      </p:sp>
      <p:sp>
        <p:nvSpPr>
          <p:cNvPr id="253" name="Google Shape;253;g15e26fac10f_0_1258"/>
          <p:cNvSpPr txBox="1"/>
          <p:nvPr>
            <p:ph idx="1" type="body"/>
          </p:nvPr>
        </p:nvSpPr>
        <p:spPr>
          <a:xfrm>
            <a:off x="623394" y="541719"/>
            <a:ext cx="34563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" name="Google Shape;254;g15e26fac10f_0_1258"/>
          <p:cNvSpPr txBox="1"/>
          <p:nvPr>
            <p:ph idx="4" type="body"/>
          </p:nvPr>
        </p:nvSpPr>
        <p:spPr>
          <a:xfrm>
            <a:off x="623394" y="1196976"/>
            <a:ext cx="34563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ext Slide 02">
  <p:cSld name="Blank Text Slide 0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:\Birmingham\MSU\Creative Services\DG EAC Framework jobs\EIT\2014 EIT re-brand\Brand elements examples\Mock-ups\Examples\Powerpoint Template\Old\Graphic_element.png" id="256" name="Google Shape;256;g15e26fac10f_0_1264"/>
          <p:cNvPicPr preferRelativeResize="0"/>
          <p:nvPr/>
        </p:nvPicPr>
        <p:blipFill rotWithShape="1">
          <a:blip r:embed="rId2">
            <a:alphaModFix/>
          </a:blip>
          <a:srcRect b="0" l="0" r="38725" t="17634"/>
          <a:stretch/>
        </p:blipFill>
        <p:spPr>
          <a:xfrm>
            <a:off x="10251267" y="0"/>
            <a:ext cx="1940732" cy="260868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15e26fac10f_0_1264"/>
          <p:cNvSpPr txBox="1"/>
          <p:nvPr>
            <p:ph idx="1" type="body"/>
          </p:nvPr>
        </p:nvSpPr>
        <p:spPr>
          <a:xfrm>
            <a:off x="623393" y="541719"/>
            <a:ext cx="900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" name="Google Shape;258;g15e26fac10f_0_1264"/>
          <p:cNvSpPr txBox="1"/>
          <p:nvPr>
            <p:ph idx="2" type="body"/>
          </p:nvPr>
        </p:nvSpPr>
        <p:spPr>
          <a:xfrm>
            <a:off x="623393" y="1196976"/>
            <a:ext cx="90000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 showMasterSp="0">
  <p:cSld name="End Slide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5e26fac10f_0_1268"/>
          <p:cNvSpPr/>
          <p:nvPr/>
        </p:nvSpPr>
        <p:spPr>
          <a:xfrm>
            <a:off x="1452000" y="-45721"/>
            <a:ext cx="9288000" cy="6938100"/>
          </a:xfrm>
          <a:prstGeom prst="rect">
            <a:avLst/>
          </a:prstGeom>
          <a:blipFill rotWithShape="1">
            <a:blip r:embed="rId2">
              <a:alphaModFix amt="28000"/>
            </a:blip>
            <a:stretch>
              <a:fillRect b="-17046" l="0" r="0" t="-16786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15e26fac10f_0_1268"/>
          <p:cNvSpPr txBox="1"/>
          <p:nvPr>
            <p:ph idx="1" type="body"/>
          </p:nvPr>
        </p:nvSpPr>
        <p:spPr>
          <a:xfrm>
            <a:off x="2824939" y="3188991"/>
            <a:ext cx="65421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34EA2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34EA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" name="Google Shape;262;g15e26fac10f_0_1268"/>
          <p:cNvSpPr txBox="1"/>
          <p:nvPr/>
        </p:nvSpPr>
        <p:spPr>
          <a:xfrm>
            <a:off x="0" y="2433888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nl-NL" sz="16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rPr>
              <a:t>https://www.eitfood.eu/projects/foodscienceclass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263" name="Google Shape;263;g15e26fac10f_0_12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5701" y="1520955"/>
            <a:ext cx="2001947" cy="6628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logo&#10;&#10;Description automatically generated with low confidence" id="264" name="Google Shape;264;g15e26fac10f_0_12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15964" y="5918732"/>
            <a:ext cx="1319978" cy="3837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65" name="Google Shape;265;g15e26fac10f_0_12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7567" y="5910028"/>
            <a:ext cx="1104869" cy="3790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66" name="Google Shape;266;g15e26fac10f_0_126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52262" y="5909594"/>
            <a:ext cx="591342" cy="397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67" name="Google Shape;267;g15e26fac10f_0_126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68942" y="5643233"/>
            <a:ext cx="580516" cy="7731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68" name="Google Shape;268;g15e26fac10f_0_126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6536" y="5929265"/>
            <a:ext cx="1603396" cy="3668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69" name="Google Shape;269;g15e26fac10f_0_126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04977" y="5859475"/>
            <a:ext cx="2575885" cy="513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graphical user interface&#10;&#10;Description automatically generated" id="270" name="Google Shape;270;g15e26fac10f_0_126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69910" y="1693332"/>
            <a:ext cx="2067704" cy="466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2">
  <p:cSld name="Contents 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44" name="Google Shape;44;g15e26fac10f_0_5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15e26fac10f_0_598"/>
          <p:cNvSpPr/>
          <p:nvPr/>
        </p:nvSpPr>
        <p:spPr>
          <a:xfrm>
            <a:off x="0" y="0"/>
            <a:ext cx="36069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D30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g15e26fac10f_0_598"/>
          <p:cNvSpPr txBox="1"/>
          <p:nvPr>
            <p:ph idx="1" type="body"/>
          </p:nvPr>
        </p:nvSpPr>
        <p:spPr>
          <a:xfrm>
            <a:off x="347980" y="54146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g15e26fac10f_0_598"/>
          <p:cNvSpPr txBox="1"/>
          <p:nvPr>
            <p:ph idx="2" type="body"/>
          </p:nvPr>
        </p:nvSpPr>
        <p:spPr>
          <a:xfrm>
            <a:off x="390525" y="1946241"/>
            <a:ext cx="2567700" cy="23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g15e26fac10f_0_59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49" name="Google Shape;49;g15e26fac10f_0_5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1">
  <p:cSld name="Full Page 1">
    <p:bg>
      <p:bgPr>
        <a:solidFill>
          <a:srgbClr val="EF4D9B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5e26fac10f_0_605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g15e26fac10f_0_605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g15e26fac10f_0_60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54" name="Google Shape;54;g15e26fac10f_0_6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g15e26fac10f_0_6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2">
  <p:cSld name="Full page 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5e26fac10f_0_61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58" name="Google Shape;58;g15e26fac10f_0_6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g15e26fac10f_0_611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g15e26fac10f_0_611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&#10;&#10;Description automatically generated" id="61" name="Google Shape;61;g15e26fac10f_0_6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bg>
      <p:bgPr>
        <a:solidFill>
          <a:srgbClr val="5D247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5e26fac10f_0_617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g15e26fac10f_0_617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picture containing nature&#10;&#10;Description automatically generated" id="65" name="Google Shape;65;g15e26fac10f_0_6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84984" y="-321700"/>
            <a:ext cx="5570760" cy="557076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15e26fac10f_0_61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67" name="Google Shape;67;g15e26fac10f_0_6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ollage of a baby&#10;&#10;Description automatically generated with low confidence" id="69" name="Google Shape;69;g15e26fac10f_0_6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34389" y="-262234"/>
            <a:ext cx="5611067" cy="562196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15e26fac10f_0_62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71" name="Google Shape;71;g15e26fac10f_0_629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g15e26fac10f_0_629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247F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5D24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73" name="Google Shape;73;g15e26fac10f_0_6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5e26fac10f_0_57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rive.google.com/file/d/1Ia-jfWQm8MGB_Jg5rkcksp0q3W9my_qa/view?usp=sharing" TargetMode="External"/><Relationship Id="rId4" Type="http://schemas.openxmlformats.org/officeDocument/2006/relationships/image" Target="../media/image60.png"/><Relationship Id="rId5" Type="http://schemas.openxmlformats.org/officeDocument/2006/relationships/image" Target="../media/image5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1.png"/><Relationship Id="rId4" Type="http://schemas.openxmlformats.org/officeDocument/2006/relationships/image" Target="../media/image5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2.jpg"/><Relationship Id="rId4" Type="http://schemas.openxmlformats.org/officeDocument/2006/relationships/hyperlink" Target="https://www.misradia.co.il/product/id/16945" TargetMode="External"/><Relationship Id="rId5" Type="http://schemas.openxmlformats.org/officeDocument/2006/relationships/image" Target="../media/image6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6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youtube.com/watch?v=QhUrc4BnPgg&amp;t=27s" TargetMode="External"/><Relationship Id="rId4" Type="http://schemas.openxmlformats.org/officeDocument/2006/relationships/image" Target="../media/image68.png"/><Relationship Id="rId9" Type="http://schemas.openxmlformats.org/officeDocument/2006/relationships/image" Target="../media/image78.png"/><Relationship Id="rId5" Type="http://schemas.openxmlformats.org/officeDocument/2006/relationships/image" Target="../media/image72.png"/><Relationship Id="rId6" Type="http://schemas.openxmlformats.org/officeDocument/2006/relationships/image" Target="../media/image75.png"/><Relationship Id="rId7" Type="http://schemas.openxmlformats.org/officeDocument/2006/relationships/image" Target="../media/image76.png"/><Relationship Id="rId8" Type="http://schemas.openxmlformats.org/officeDocument/2006/relationships/image" Target="../media/image71.png"/><Relationship Id="rId10" Type="http://schemas.openxmlformats.org/officeDocument/2006/relationships/image" Target="../media/image7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0.png"/><Relationship Id="rId4" Type="http://schemas.openxmlformats.org/officeDocument/2006/relationships/image" Target="../media/image85.png"/><Relationship Id="rId5" Type="http://schemas.openxmlformats.org/officeDocument/2006/relationships/image" Target="../media/image8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6.png"/><Relationship Id="rId4" Type="http://schemas.openxmlformats.org/officeDocument/2006/relationships/image" Target="../media/image8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3076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5e26fac10f_0_191"/>
          <p:cNvSpPr txBox="1"/>
          <p:nvPr>
            <p:ph idx="1" type="body"/>
          </p:nvPr>
        </p:nvSpPr>
        <p:spPr>
          <a:xfrm>
            <a:off x="984950" y="1774925"/>
            <a:ext cx="5316300" cy="17520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</a:pPr>
            <a:r>
              <a:rPr b="0" i="0" lang="nl-NL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מאיפה מגיע האוכל?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</a:pPr>
            <a:r>
              <a:rPr b="1" i="0" lang="nl-NL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תוויות מזון- מה בדיוק כתוב שם?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5e26fac10f_0_191"/>
          <p:cNvSpPr txBox="1"/>
          <p:nvPr>
            <p:ph idx="2" type="body"/>
          </p:nvPr>
        </p:nvSpPr>
        <p:spPr>
          <a:xfrm>
            <a:off x="-424225" y="4488005"/>
            <a:ext cx="5760000" cy="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0" i="0" lang="nl-NL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נכתב ונערך על ידי יעל רוזנבלום וד"ר קרן דליות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0" i="0" lang="nl-NL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הפקולטה לחינוך, למדע וטכנולוגיה, הטכניון 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5e26fac10f_0_1001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4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אריזת מוצרי מזון: מה בדיוק כתוב שם?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44" name="Google Shape;344;g15e26fac10f_0_100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45" name="Google Shape;345;g15e26fac10f_0_1001"/>
          <p:cNvSpPr txBox="1"/>
          <p:nvPr>
            <p:ph idx="2" type="body"/>
          </p:nvPr>
        </p:nvSpPr>
        <p:spPr>
          <a:xfrm>
            <a:off x="486475" y="1874850"/>
            <a:ext cx="11364300" cy="4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שם המזון ושם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פרטי היצרן, החברה המשווקת והחברה שארזה את המוצר, וכן פרטי היבואן וארץ הייצור במקרה של מוצרים מיובאים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תכולת המוצר – משקל או נפח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רשימת רכיבי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סימון תזונתי – תכולת הערכים התזונתיים של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סימון תאריכים – תאריך הייצור ותאריך תפוגה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הוראות אחסנה, הובלה ושימוש;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בנוסף מוסדרים בתקן סימוני רשות כגון: "נטול".../ "ללא" / "דל" / "מופחת..." עבור רכיבי תזונה מסוימים ותנאים לסימון מוצר מזון בכינויים "טבעי" ו"טרי".</a:t>
            </a:r>
            <a:endParaRPr sz="2400"/>
          </a:p>
          <a:p>
            <a:pPr indent="0" lvl="0" marL="180975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2400"/>
          </a:p>
        </p:txBody>
      </p:sp>
      <p:pic>
        <p:nvPicPr>
          <p:cNvPr id="346" name="Google Shape;346;g15e26fac10f_0_10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847" y="3514979"/>
            <a:ext cx="1921050" cy="14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15e26fac10f_0_1001"/>
          <p:cNvSpPr/>
          <p:nvPr/>
        </p:nvSpPr>
        <p:spPr>
          <a:xfrm>
            <a:off x="4888832" y="3514978"/>
            <a:ext cx="6961800" cy="1334700"/>
          </a:xfrm>
          <a:prstGeom prst="rect">
            <a:avLst/>
          </a:prstGeom>
          <a:noFill/>
          <a:ln cap="flat" cmpd="sng" w="38100">
            <a:solidFill>
              <a:srgbClr val="A5D48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5e26fac10f_0_101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4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שם המזון מול שם המוצר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53" name="Google Shape;353;g15e26fac10f_0_101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54" name="Google Shape;354;g15e26fac10f_0_1010"/>
          <p:cNvSpPr txBox="1"/>
          <p:nvPr>
            <p:ph idx="2" type="body"/>
          </p:nvPr>
        </p:nvSpPr>
        <p:spPr>
          <a:xfrm>
            <a:off x="334075" y="1874850"/>
            <a:ext cx="113643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nl-NL" sz="2800"/>
              <a:t>שם המוצר:</a:t>
            </a:r>
            <a:r>
              <a:rPr lang="nl-NL" sz="2800"/>
              <a:t> שם מסחרי שניתן למזון על ידי היצרן לצרכים שיווקיים. שם זה אינו מייצג בהכרח את הרכב המוצר והוא יכול להיות שם דמיוני. לדוגמא: "פופקורן דג"</a:t>
            </a:r>
            <a:endParaRPr sz="2800"/>
          </a:p>
          <a:p>
            <a:pPr indent="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nl-NL" sz="2800"/>
              <a:t> </a:t>
            </a:r>
            <a:endParaRPr sz="2800"/>
          </a:p>
          <a:p>
            <a:pPr indent="-4064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nl-NL" sz="2800"/>
              <a:t>שם המזון: </a:t>
            </a:r>
            <a:r>
              <a:rPr lang="nl-NL" sz="2800"/>
              <a:t>מתאר את מהות המוצר, "מיני פילה אמנון בציפוי צ'יפס"</a:t>
            </a:r>
            <a:endParaRPr sz="2800"/>
          </a:p>
          <a:p>
            <a:pPr indent="0" lvl="0" marL="180975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2400"/>
          </a:p>
        </p:txBody>
      </p:sp>
      <p:pic>
        <p:nvPicPr>
          <p:cNvPr id="355" name="Google Shape;355;g15e26fac10f_0_10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1895" y="4149150"/>
            <a:ext cx="4343400" cy="23419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6" name="Google Shape;356;g15e26fac10f_0_1010"/>
          <p:cNvCxnSpPr/>
          <p:nvPr/>
        </p:nvCxnSpPr>
        <p:spPr>
          <a:xfrm>
            <a:off x="3653589" y="4088370"/>
            <a:ext cx="2326800" cy="1685700"/>
          </a:xfrm>
          <a:prstGeom prst="straightConnector1">
            <a:avLst/>
          </a:prstGeom>
          <a:noFill/>
          <a:ln cap="flat" cmpd="sng" w="57150">
            <a:solidFill>
              <a:srgbClr val="31313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7" name="Google Shape;357;g15e26fac10f_0_1010"/>
          <p:cNvCxnSpPr/>
          <p:nvPr/>
        </p:nvCxnSpPr>
        <p:spPr>
          <a:xfrm>
            <a:off x="3449053" y="2846960"/>
            <a:ext cx="2799300" cy="2415900"/>
          </a:xfrm>
          <a:prstGeom prst="straightConnector1">
            <a:avLst/>
          </a:prstGeom>
          <a:noFill/>
          <a:ln cap="flat" cmpd="sng" w="57150">
            <a:solidFill>
              <a:srgbClr val="31313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5e26fac10f_0_103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63" name="Google Shape;363;g15e26fac10f_0_1033"/>
          <p:cNvSpPr txBox="1"/>
          <p:nvPr/>
        </p:nvSpPr>
        <p:spPr>
          <a:xfrm>
            <a:off x="1071818" y="949569"/>
            <a:ext cx="86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nl-NL" sz="4000" u="none" cap="none" strike="noStrike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רשימת הרכיבים </a:t>
            </a:r>
            <a:endParaRPr b="0" i="0" sz="4000" u="none" cap="none" strike="noStrike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64" name="Google Shape;364;g15e26fac10f_0_1033"/>
          <p:cNvSpPr txBox="1"/>
          <p:nvPr/>
        </p:nvSpPr>
        <p:spPr>
          <a:xfrm>
            <a:off x="334075" y="2332050"/>
            <a:ext cx="11364300" cy="3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0975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2800"/>
              <a:buFont typeface="Noto Sans"/>
              <a:buChar char="✔"/>
            </a:pPr>
            <a:r>
              <a:rPr b="0" i="0" lang="nl-NL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 היצרנים או היבואנים מחויבים לכתוב את כל הרכיבים והחומרים הקיימים במוצר</a:t>
            </a:r>
            <a:endParaRPr b="0" i="0" sz="28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0975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2800"/>
              <a:buFont typeface="Noto Sans"/>
              <a:buChar char="✔"/>
            </a:pPr>
            <a:r>
              <a:rPr b="0" i="0" lang="nl-NL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 הרכיבים חייבים להיות כתובים בסדר יורד, לפי תכולתם היחסית במשקל המוצר</a:t>
            </a:r>
            <a:endParaRPr b="0" i="0" sz="28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0975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2800"/>
              <a:buFont typeface="Noto Sans"/>
              <a:buChar char="✔"/>
            </a:pPr>
            <a:r>
              <a:rPr b="0" i="0" lang="nl-NL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 את מידת העיבוד של המזון נוכל להסיק מרשימת הרכיבים גם כן: כמו חומרי טעם ותוספי מזון כגון צבעי מאכל, חומרים משמרים, מייצבים וכדומה יפורטו ברשימת הרכיבים. </a:t>
            </a:r>
            <a:endParaRPr b="0" i="0" sz="34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0975" marR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0" i="0" sz="5400" u="none" cap="none" strike="noStrike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asala, ingredients, spices, turmeric, chilli, table, kitchen ..." id="365" name="Google Shape;365;g15e26fac10f_0_10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0510" y="650000"/>
            <a:ext cx="1858193" cy="1236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5e26fac10f_0_1227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דגנים מלאים מול דגנים מעובדים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71" name="Google Shape;371;g15e26fac10f_0_122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372" name="Google Shape;372;g15e26fac10f_0_12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1287" y="2152650"/>
            <a:ext cx="6829425" cy="34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g15e26fac10f_0_12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00324" y="2267504"/>
            <a:ext cx="699135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5e26fac10f_0_123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79" name="Google Shape;379;g15e26fac10f_0_1238"/>
          <p:cNvSpPr txBox="1"/>
          <p:nvPr>
            <p:ph idx="1" type="body"/>
          </p:nvPr>
        </p:nvSpPr>
        <p:spPr>
          <a:xfrm>
            <a:off x="1595993" y="180769"/>
            <a:ext cx="900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b="0" lang="nl-NL" sz="4000">
                <a:solidFill>
                  <a:srgbClr val="1D4F9D"/>
                </a:solidFill>
                <a:latin typeface="Suez One"/>
                <a:ea typeface="Suez One"/>
                <a:cs typeface="Suez One"/>
                <a:sym typeface="Suez One"/>
              </a:rPr>
              <a:t>תוספי מזון – סוגים שונים</a:t>
            </a:r>
            <a:endParaRPr b="0" sz="4000">
              <a:solidFill>
                <a:srgbClr val="1D4F9D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pic>
        <p:nvPicPr>
          <p:cNvPr id="380" name="Google Shape;380;g15e26fac10f_0_12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399" y="924378"/>
            <a:ext cx="5109132" cy="510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g15e26fac10f_0_12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59470" y="924377"/>
            <a:ext cx="5209026" cy="515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5e26fac10f_0_128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87" name="Google Shape;387;g15e26fac10f_0_1280"/>
          <p:cNvSpPr txBox="1"/>
          <p:nvPr/>
        </p:nvSpPr>
        <p:spPr>
          <a:xfrm>
            <a:off x="1228525" y="124550"/>
            <a:ext cx="103521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nl-NL" sz="4000" u="none" cap="none" strike="noStrike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תוספי מזון – מספרים ורגולציה של האיחוד האירופאי</a:t>
            </a:r>
            <a:endParaRPr b="0" i="0" sz="4000" u="none" cap="none" strike="noStrike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pic>
        <p:nvPicPr>
          <p:cNvPr id="388" name="Google Shape;388;g15e26fac10f_0_1280"/>
          <p:cNvPicPr preferRelativeResize="0"/>
          <p:nvPr/>
        </p:nvPicPr>
        <p:blipFill rotWithShape="1">
          <a:blip r:embed="rId3">
            <a:alphaModFix/>
          </a:blip>
          <a:srcRect b="7551" l="0" r="0" t="5730"/>
          <a:stretch/>
        </p:blipFill>
        <p:spPr>
          <a:xfrm>
            <a:off x="5873875" y="1570050"/>
            <a:ext cx="5782948" cy="5014902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15e26fac10f_0_1280"/>
          <p:cNvSpPr txBox="1"/>
          <p:nvPr/>
        </p:nvSpPr>
        <p:spPr>
          <a:xfrm>
            <a:off x="377863" y="2440851"/>
            <a:ext cx="4851600" cy="3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514350" marR="0" rtl="1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AutoNum type="arabicPeriod"/>
            </a:pPr>
            <a:r>
              <a:rPr b="0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האות E עם מספר - </a:t>
            </a:r>
            <a:r>
              <a:rPr b="1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E500</a:t>
            </a:r>
            <a:endParaRPr b="1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1" algn="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AutoNum type="arabicPeriod"/>
            </a:pPr>
            <a:r>
              <a:rPr b="0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שם תוסף מזון - </a:t>
            </a:r>
            <a:r>
              <a:rPr b="1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סודיום ביקרבונט</a:t>
            </a:r>
            <a:r>
              <a:rPr b="0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1" algn="r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600"/>
              <a:buFont typeface="Arial"/>
              <a:buAutoNum type="arabicPeriod"/>
            </a:pPr>
            <a:r>
              <a:rPr b="0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תפקיד התוסף במזון - </a:t>
            </a:r>
            <a:r>
              <a:rPr b="1" i="0" lang="nl-NL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מווסת חומציות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g15e26fac10f_0_1280"/>
          <p:cNvSpPr txBox="1"/>
          <p:nvPr/>
        </p:nvSpPr>
        <p:spPr>
          <a:xfrm>
            <a:off x="317989" y="1620219"/>
            <a:ext cx="119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nl-NL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Image Source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אבקת סודה לשתיה" id="391" name="Google Shape;391;g15e26fac10f_0_1280"/>
          <p:cNvPicPr preferRelativeResize="0"/>
          <p:nvPr/>
        </p:nvPicPr>
        <p:blipFill rotWithShape="1">
          <a:blip r:embed="rId5">
            <a:alphaModFix/>
          </a:blip>
          <a:srcRect b="6192" l="30629" r="32003" t="7666"/>
          <a:stretch/>
        </p:blipFill>
        <p:spPr>
          <a:xfrm>
            <a:off x="438566" y="143571"/>
            <a:ext cx="957948" cy="147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5e26fac10f_0_129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97" name="Google Shape;397;g15e26fac10f_0_1292"/>
          <p:cNvSpPr txBox="1"/>
          <p:nvPr>
            <p:ph idx="1" type="body"/>
          </p:nvPr>
        </p:nvSpPr>
        <p:spPr>
          <a:xfrm>
            <a:off x="1363500" y="100475"/>
            <a:ext cx="9465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b="1" lang="nl-NL">
                <a:solidFill>
                  <a:srgbClr val="1D4F9D"/>
                </a:solidFill>
              </a:rPr>
              <a:t>צבעי מאכל בטוחים והמקור שלהם </a:t>
            </a:r>
            <a:endParaRPr>
              <a:solidFill>
                <a:srgbClr val="1D4F9D"/>
              </a:solidFill>
            </a:endParaRPr>
          </a:p>
        </p:txBody>
      </p:sp>
      <p:pic>
        <p:nvPicPr>
          <p:cNvPr id="398" name="Google Shape;398;g15e26fac10f_0_12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7093" y="1136415"/>
            <a:ext cx="8183630" cy="4959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5e26fac10f_0_130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404" name="Google Shape;404;g15e26fac10f_0_130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9223" l="0" r="0" t="39221"/>
          <a:stretch/>
        </p:blipFill>
        <p:spPr>
          <a:xfrm>
            <a:off x="645280" y="476672"/>
            <a:ext cx="10923300" cy="15843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05" name="Google Shape;405;g15e26fac10f_0_1303"/>
          <p:cNvSpPr txBox="1"/>
          <p:nvPr>
            <p:ph idx="1" type="body"/>
          </p:nvPr>
        </p:nvSpPr>
        <p:spPr>
          <a:xfrm>
            <a:off x="623392" y="2276872"/>
            <a:ext cx="10945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b="0" lang="nl-NL" sz="3600">
                <a:solidFill>
                  <a:srgbClr val="004494"/>
                </a:solidFill>
                <a:latin typeface="Suez One"/>
                <a:ea typeface="Suez One"/>
                <a:cs typeface="Suez One"/>
                <a:sym typeface="Suez One"/>
              </a:rPr>
              <a:t>סיכום ביניים </a:t>
            </a:r>
            <a:endParaRPr b="0" sz="3600">
              <a:solidFill>
                <a:srgbClr val="004494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06" name="Google Shape;406;g15e26fac10f_0_1303"/>
          <p:cNvSpPr txBox="1"/>
          <p:nvPr>
            <p:ph idx="1" type="body"/>
          </p:nvPr>
        </p:nvSpPr>
        <p:spPr>
          <a:xfrm>
            <a:off x="623400" y="2924951"/>
            <a:ext cx="10945200" cy="29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500"/>
              <a:buChar char="•"/>
            </a:pPr>
            <a:r>
              <a:rPr lang="nl-NL" sz="2500"/>
              <a:t>היצרנים או היבואנים נדרשים לרשום את כל המרכיבים והחומרים הקיימים במוצר</a:t>
            </a:r>
            <a:endParaRPr sz="2500"/>
          </a:p>
          <a:p>
            <a:pPr indent="-3873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nl-NL" sz="2500"/>
              <a:t>חובה לכתוב את רשימת הרכיבים בסדר יורד, לפי תכולתם היחסית ומשקל המוצר</a:t>
            </a:r>
            <a:endParaRPr sz="2500"/>
          </a:p>
          <a:p>
            <a:pPr indent="-3873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nl-NL" sz="2500"/>
              <a:t>את מידת העיבוד של המזון נוכל להסיק מרשימת הרכיבים, בעיקר שימוש בתוספים רבים: כמו צבעי מאכל, חומרים משמרים, מייצבים וכו'.</a:t>
            </a:r>
            <a:endParaRPr sz="2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5e26fac10f_0_1312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סימון תזונתי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12" name="Google Shape;412;g15e26fac10f_0_131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13" name="Google Shape;413;g15e26fac10f_0_1312"/>
          <p:cNvSpPr txBox="1"/>
          <p:nvPr>
            <p:ph idx="2" type="body"/>
          </p:nvPr>
        </p:nvSpPr>
        <p:spPr>
          <a:xfrm>
            <a:off x="1362275" y="1694150"/>
            <a:ext cx="9847800" cy="4434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b="1" lang="nl-NL" sz="2400">
                <a:solidFill>
                  <a:srgbClr val="000000"/>
                </a:solidFill>
                <a:highlight>
                  <a:srgbClr val="FFFFFF"/>
                </a:highlight>
              </a:rPr>
              <a:t>על תוויות המזון להופיע המידע התזונתי הבא:</a:t>
            </a:r>
            <a:endParaRPr b="1"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179387" lvl="0" marL="179387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b="1" lang="nl-NL" sz="24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 תכולת אנרגיה (קק"ל/KJ).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179387" lvl="0" marL="179387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כמות שומן, שומן רווי, פחמימות, סוכר, חלבון ומלח ב-100 גרם או ב- 100 מ"ל של המוצר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179387" lvl="0" marL="179387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מידע על הערכים למנה וכן תכולת סיבים תזונתיים, שומן רווי ובלתי רווי,</a:t>
            </a:r>
            <a:r>
              <a:rPr lang="nl-NL" sz="2400">
                <a:solidFill>
                  <a:srgbClr val="000000"/>
                </a:solidFill>
              </a:rPr>
              <a:t> </a:t>
            </a: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עמילן. 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179387" lvl="0" marL="179387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תכולת ויטמינים או מינרלים היא אפשרות אך לא חובה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179387" lvl="0" marL="179387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nl-NL" sz="2400">
                <a:solidFill>
                  <a:srgbClr val="000000"/>
                </a:solidFill>
                <a:highlight>
                  <a:srgbClr val="FFFFFF"/>
                </a:highlight>
              </a:rPr>
              <a:t>המידע משתנה לעתים קרובות בין מדינות ואזורים מכיוון שהתקנות והחוקים המקומיים משתנים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5e26fac10f_0_132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419" name="Google Shape;419;g15e26fac10f_0_1320"/>
          <p:cNvPicPr preferRelativeResize="0"/>
          <p:nvPr/>
        </p:nvPicPr>
        <p:blipFill rotWithShape="1">
          <a:blip r:embed="rId3">
            <a:alphaModFix/>
          </a:blip>
          <a:srcRect b="0" l="2195" r="2348" t="3493"/>
          <a:stretch/>
        </p:blipFill>
        <p:spPr>
          <a:xfrm>
            <a:off x="648125" y="570250"/>
            <a:ext cx="6481172" cy="5131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5e26fac10f_0_570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(1)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282" name="Google Shape;282;g15e26fac10f_0_57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83" name="Google Shape;283;g15e26fac10f_0_5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9075" y="1488181"/>
            <a:ext cx="5364124" cy="5095918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15e26fac10f_0_570"/>
          <p:cNvSpPr txBox="1"/>
          <p:nvPr/>
        </p:nvSpPr>
        <p:spPr>
          <a:xfrm>
            <a:off x="6574466" y="2789274"/>
            <a:ext cx="3552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מים מינרליים טבעיים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פולי סויה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מלח ים טבעי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5e26fac10f_0_150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425" name="Google Shape;425;g15e26fac10f_0_15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1425" y="550000"/>
            <a:ext cx="5618824" cy="5618851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g15e26fac10f_0_1507"/>
          <p:cNvSpPr txBox="1"/>
          <p:nvPr/>
        </p:nvSpPr>
        <p:spPr>
          <a:xfrm>
            <a:off x="1480600" y="2577400"/>
            <a:ext cx="3024300" cy="1251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nl-NL" sz="6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הידעת?</a:t>
            </a:r>
            <a:endParaRPr b="0" i="0" sz="69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5e26fac10f_0_1709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תרגול חישוב ערך קולורי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40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32" name="Google Shape;432;g15e26fac10f_0_170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33" name="Google Shape;433;g15e26fac10f_0_1709"/>
          <p:cNvSpPr txBox="1"/>
          <p:nvPr>
            <p:ph idx="2" type="body"/>
          </p:nvPr>
        </p:nvSpPr>
        <p:spPr>
          <a:xfrm>
            <a:off x="486475" y="2255850"/>
            <a:ext cx="11364300" cy="3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0975" lvl="0" marL="180975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Char char="✔"/>
            </a:pPr>
            <a:r>
              <a:rPr lang="nl-NL" sz="2800">
                <a:latin typeface="Calibri"/>
                <a:ea typeface="Calibri"/>
                <a:cs typeface="Calibri"/>
                <a:sym typeface="Calibri"/>
              </a:rPr>
              <a:t>  טבלת הסימון התזונתי מפרטת את הערך הקלורי, את תכולת החלבונים, הפחמימות, השומנים והנתרן. </a:t>
            </a:r>
            <a:endParaRPr sz="3400"/>
          </a:p>
          <a:p>
            <a:pPr indent="0" lvl="0" marL="180975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5400"/>
          </a:p>
        </p:txBody>
      </p:sp>
      <p:sp>
        <p:nvSpPr>
          <p:cNvPr id="434" name="Google Shape;434;g15e26fac10f_0_1709"/>
          <p:cNvSpPr txBox="1"/>
          <p:nvPr/>
        </p:nvSpPr>
        <p:spPr>
          <a:xfrm>
            <a:off x="1972503" y="3490509"/>
            <a:ext cx="8856600" cy="1816200"/>
          </a:xfrm>
          <a:prstGeom prst="rect">
            <a:avLst/>
          </a:prstGeom>
          <a:noFill/>
          <a:ln cap="flat" cmpd="sng" w="38100">
            <a:solidFill>
              <a:srgbClr val="0083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הערך הקלורי מורכב מפחמימות *4, חלבונים*4, ושומנים *9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לדוגמא, אם ברשימת המרכיבים רשום  1.7 גר' חלבון, נקבל מהמאכל הזה 6.8  קלוריות שמקורן </a:t>
            </a: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בחלבון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5e26fac10f_0_1701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חישוב ערך קלורי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34EA2"/>
              </a:buClr>
              <a:buSzPts val="3000"/>
              <a:buFont typeface="Arial"/>
              <a:buNone/>
            </a:pPr>
            <a:r>
              <a:rPr lang="nl-NL" sz="35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חלב סויה</a:t>
            </a:r>
            <a:endParaRPr sz="35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40" name="Google Shape;440;g15e26fac10f_0_170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41" name="Google Shape;441;g15e26fac10f_0_1701"/>
          <p:cNvSpPr txBox="1"/>
          <p:nvPr/>
        </p:nvSpPr>
        <p:spPr>
          <a:xfrm>
            <a:off x="1708992" y="2392815"/>
            <a:ext cx="8856600" cy="523200"/>
          </a:xfrm>
          <a:prstGeom prst="rect">
            <a:avLst/>
          </a:prstGeom>
          <a:noFill/>
          <a:ln cap="flat" cmpd="sng" w="38100">
            <a:solidFill>
              <a:srgbClr val="0083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(פחמימות *4) ועוד (חלבונים*4) ועוד (שומנים *9)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תמונה שמכילה טקסט, עיתון, קבלה&#10;&#10;התיאור נוצר באופן אוטומטי" id="442" name="Google Shape;442;g15e26fac10f_0_1701"/>
          <p:cNvPicPr preferRelativeResize="0"/>
          <p:nvPr/>
        </p:nvPicPr>
        <p:blipFill rotWithShape="1">
          <a:blip r:embed="rId3">
            <a:alphaModFix/>
          </a:blip>
          <a:srcRect b="0" l="0" r="0" t="48870"/>
          <a:stretch/>
        </p:blipFill>
        <p:spPr>
          <a:xfrm>
            <a:off x="6490061" y="3593227"/>
            <a:ext cx="5003800" cy="298054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3" name="Google Shape;443;g15e26fac10f_0_1701"/>
          <p:cNvGraphicFramePr/>
          <p:nvPr/>
        </p:nvGraphicFramePr>
        <p:xfrm>
          <a:off x="875487" y="43418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{FF35E8F2-C9B7-48E3-9ACA-9878E6CD005B}</a:tableStyleId>
              </a:tblPr>
              <a:tblGrid>
                <a:gridCol w="1632950"/>
                <a:gridCol w="1632950"/>
                <a:gridCol w="1632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נקבל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נכפיל ב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במוצר יש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444" name="Google Shape;444;g15e26fac10f_0_1701"/>
          <p:cNvSpPr/>
          <p:nvPr/>
        </p:nvSpPr>
        <p:spPr>
          <a:xfrm>
            <a:off x="7018421" y="3902242"/>
            <a:ext cx="2538600" cy="2889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538F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5e26fac10f_0_172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חישוב ערך קלורי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50" name="Google Shape;450;g15e26fac10f_0_172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51" name="Google Shape;451;g15e26fac10f_0_1720"/>
          <p:cNvSpPr txBox="1"/>
          <p:nvPr/>
        </p:nvSpPr>
        <p:spPr>
          <a:xfrm>
            <a:off x="1708992" y="2392815"/>
            <a:ext cx="8856600" cy="523200"/>
          </a:xfrm>
          <a:prstGeom prst="rect">
            <a:avLst/>
          </a:prstGeom>
          <a:noFill/>
          <a:ln cap="flat" cmpd="sng" w="38100">
            <a:solidFill>
              <a:srgbClr val="0083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(פחמימות *4) ועוד (חלבונים*4) ועוד (שומנים *9)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תמונה שמכילה טקסט, עיתון, קבלה&#10;&#10;התיאור נוצר באופן אוטומטי" id="452" name="Google Shape;452;g15e26fac10f_0_1720"/>
          <p:cNvPicPr preferRelativeResize="0"/>
          <p:nvPr/>
        </p:nvPicPr>
        <p:blipFill rotWithShape="1">
          <a:blip r:embed="rId3">
            <a:alphaModFix/>
          </a:blip>
          <a:srcRect b="0" l="0" r="0" t="48870"/>
          <a:stretch/>
        </p:blipFill>
        <p:spPr>
          <a:xfrm>
            <a:off x="6490061" y="3593227"/>
            <a:ext cx="5003800" cy="2980546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g15e26fac10f_0_1720"/>
          <p:cNvSpPr/>
          <p:nvPr/>
        </p:nvSpPr>
        <p:spPr>
          <a:xfrm>
            <a:off x="7018421" y="3902242"/>
            <a:ext cx="2538600" cy="2889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538F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4" name="Google Shape;454;g15e26fac10f_0_1720"/>
          <p:cNvGraphicFramePr/>
          <p:nvPr/>
        </p:nvGraphicFramePr>
        <p:xfrm>
          <a:off x="799287" y="38084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{FF35E8F2-C9B7-48E3-9ACA-9878E6CD005B}</a:tableStyleId>
              </a:tblPr>
              <a:tblGrid>
                <a:gridCol w="1632950"/>
                <a:gridCol w="1632950"/>
                <a:gridCol w="1632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נקבל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נכפיל ב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במוצר יש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400" u="none" cap="none" strike="noStrike"/>
                        <a:t>14.4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3.6</a:t>
                      </a:r>
                      <a:endParaRPr sz="1400" u="none" cap="none" strike="noStrike"/>
                    </a:p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גר' חלבון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5e26fac10f_0_173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חישוב ערך קלורי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60" name="Google Shape;460;g15e26fac10f_0_173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61" name="Google Shape;461;g15e26fac10f_0_1730"/>
          <p:cNvSpPr txBox="1"/>
          <p:nvPr/>
        </p:nvSpPr>
        <p:spPr>
          <a:xfrm>
            <a:off x="1708992" y="2392815"/>
            <a:ext cx="8856600" cy="523200"/>
          </a:xfrm>
          <a:prstGeom prst="rect">
            <a:avLst/>
          </a:prstGeom>
          <a:noFill/>
          <a:ln cap="flat" cmpd="sng" w="38100">
            <a:solidFill>
              <a:srgbClr val="0083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(פחמימות *4) ועוד (חלבונים*4) ועוד (שומנים *9)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תמונה שמכילה טקסט, עיתון, קבלה&#10;&#10;התיאור נוצר באופן אוטומטי" id="462" name="Google Shape;462;g15e26fac10f_0_1730"/>
          <p:cNvPicPr preferRelativeResize="0"/>
          <p:nvPr/>
        </p:nvPicPr>
        <p:blipFill rotWithShape="1">
          <a:blip r:embed="rId3">
            <a:alphaModFix/>
          </a:blip>
          <a:srcRect b="0" l="0" r="0" t="48870"/>
          <a:stretch/>
        </p:blipFill>
        <p:spPr>
          <a:xfrm>
            <a:off x="6490061" y="3593227"/>
            <a:ext cx="5003800" cy="2980546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g15e26fac10f_0_1730"/>
          <p:cNvSpPr/>
          <p:nvPr/>
        </p:nvSpPr>
        <p:spPr>
          <a:xfrm>
            <a:off x="7018421" y="3902242"/>
            <a:ext cx="2538600" cy="2889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538F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4" name="Google Shape;464;g15e26fac10f_0_1730"/>
          <p:cNvGraphicFramePr/>
          <p:nvPr/>
        </p:nvGraphicFramePr>
        <p:xfrm>
          <a:off x="799287" y="38084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{FF35E8F2-C9B7-48E3-9ACA-9878E6CD005B}</a:tableStyleId>
              </a:tblPr>
              <a:tblGrid>
                <a:gridCol w="1632950"/>
                <a:gridCol w="1632950"/>
                <a:gridCol w="1632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נקבל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נכפיל ב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במוצר יש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400" u="none" cap="none" strike="noStrike"/>
                        <a:t>14.4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3.6</a:t>
                      </a:r>
                      <a:endParaRPr sz="1400" u="none" cap="none" strike="noStrike"/>
                    </a:p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גר' חלבון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6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1.5 גר' פחמימות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e26fac10f_0_174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חישוב ערך קלורי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470" name="Google Shape;470;g15e26fac10f_0_174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71" name="Google Shape;471;g15e26fac10f_0_1740"/>
          <p:cNvSpPr txBox="1"/>
          <p:nvPr/>
        </p:nvSpPr>
        <p:spPr>
          <a:xfrm>
            <a:off x="1708992" y="2392815"/>
            <a:ext cx="8856600" cy="523200"/>
          </a:xfrm>
          <a:prstGeom prst="rect">
            <a:avLst/>
          </a:prstGeom>
          <a:noFill/>
          <a:ln cap="flat" cmpd="sng" w="38100">
            <a:solidFill>
              <a:srgbClr val="0083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(פחמימות *4) ועוד (חלבונים*4) ועוד (שומנים *9)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תמונה שמכילה טקסט, עיתון, קבלה&#10;&#10;התיאור נוצר באופן אוטומטי" id="472" name="Google Shape;472;g15e26fac10f_0_1740"/>
          <p:cNvPicPr preferRelativeResize="0"/>
          <p:nvPr/>
        </p:nvPicPr>
        <p:blipFill rotWithShape="1">
          <a:blip r:embed="rId3">
            <a:alphaModFix/>
          </a:blip>
          <a:srcRect b="0" l="0" r="0" t="48870"/>
          <a:stretch/>
        </p:blipFill>
        <p:spPr>
          <a:xfrm>
            <a:off x="6490061" y="3593227"/>
            <a:ext cx="5003800" cy="2980546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g15e26fac10f_0_1740"/>
          <p:cNvSpPr/>
          <p:nvPr/>
        </p:nvSpPr>
        <p:spPr>
          <a:xfrm>
            <a:off x="7018421" y="3902242"/>
            <a:ext cx="2538600" cy="2889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538F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4" name="Google Shape;474;g15e26fac10f_0_1740"/>
          <p:cNvGraphicFramePr/>
          <p:nvPr/>
        </p:nvGraphicFramePr>
        <p:xfrm>
          <a:off x="799287" y="38084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{FF35E8F2-C9B7-48E3-9ACA-9878E6CD005B}</a:tableStyleId>
              </a:tblPr>
              <a:tblGrid>
                <a:gridCol w="1632950"/>
                <a:gridCol w="1632950"/>
                <a:gridCol w="1632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נקבל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נכפיל ב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>
                          <a:solidFill>
                            <a:schemeClr val="dk1"/>
                          </a:solidFill>
                        </a:rPr>
                        <a:t>במוצר יש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400" u="none" cap="none" strike="noStrike"/>
                        <a:t>14.4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3.6</a:t>
                      </a:r>
                      <a:endParaRPr sz="1400" u="none" cap="none" strike="noStrike"/>
                    </a:p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גר' חלבון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6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1.5 גר' פחמימות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25.2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9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1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nl-NL" sz="1800" u="none" cap="none" strike="noStrike"/>
                        <a:t>2.8 גר' שומנים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5e26fac10f_0_175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תמונה שמכילה טקסט, עיתון, קבלה&#10;&#10;התיאור נוצר באופן אוטומטי" id="480" name="Google Shape;480;g15e26fac10f_0_1750"/>
          <p:cNvPicPr preferRelativeResize="0"/>
          <p:nvPr/>
        </p:nvPicPr>
        <p:blipFill rotWithShape="1">
          <a:blip r:embed="rId3">
            <a:alphaModFix/>
          </a:blip>
          <a:srcRect b="0" l="0" r="0" t="48870"/>
          <a:stretch/>
        </p:blipFill>
        <p:spPr>
          <a:xfrm>
            <a:off x="6173461" y="2004577"/>
            <a:ext cx="5003800" cy="2980546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g15e26fac10f_0_1750"/>
          <p:cNvSpPr/>
          <p:nvPr/>
        </p:nvSpPr>
        <p:spPr>
          <a:xfrm>
            <a:off x="6451525" y="3159825"/>
            <a:ext cx="3621000" cy="1064100"/>
          </a:xfrm>
          <a:prstGeom prst="ellipse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g15e26fac10f_0_1750"/>
          <p:cNvSpPr txBox="1"/>
          <p:nvPr/>
        </p:nvSpPr>
        <p:spPr>
          <a:xfrm>
            <a:off x="1354400" y="2456550"/>
            <a:ext cx="4009500" cy="20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1" algn="ct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nl-NL" sz="28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היצרנים מחוייבים לפרט גם את שיעור הכולסטרול, השומן הרווי וחומצות שומן טראנס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5e26fac10f_0_1750"/>
          <p:cNvSpPr/>
          <p:nvPr/>
        </p:nvSpPr>
        <p:spPr>
          <a:xfrm>
            <a:off x="6351262" y="1934201"/>
            <a:ext cx="3621000" cy="881100"/>
          </a:xfrm>
          <a:prstGeom prst="ellipse">
            <a:avLst/>
          </a:prstGeom>
          <a:noFill/>
          <a:ln cap="flat" cmpd="sng" w="1524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5e26fac10f_0_194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489" name="Google Shape;489;g15e26fac10f_0_1940"/>
          <p:cNvSpPr txBox="1"/>
          <p:nvPr>
            <p:ph idx="1" type="body"/>
          </p:nvPr>
        </p:nvSpPr>
        <p:spPr>
          <a:xfrm>
            <a:off x="1650368" y="393719"/>
            <a:ext cx="86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</a:pPr>
            <a:r>
              <a:rPr lang="nl-NL" sz="4000">
                <a:solidFill>
                  <a:schemeClr val="lt1"/>
                </a:solidFill>
                <a:latin typeface="Suez One"/>
                <a:ea typeface="Suez One"/>
                <a:cs typeface="Suez One"/>
                <a:sym typeface="Suez One"/>
              </a:rPr>
              <a:t>שומנים</a:t>
            </a:r>
            <a:endParaRPr sz="4000">
              <a:solidFill>
                <a:schemeClr val="lt1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r>
              <a:t/>
            </a:r>
            <a:endParaRPr b="1" sz="4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t/>
            </a:r>
            <a:endParaRPr b="1" sz="3600"/>
          </a:p>
        </p:txBody>
      </p:sp>
      <p:grpSp>
        <p:nvGrpSpPr>
          <p:cNvPr id="490" name="Google Shape;490;g15e26fac10f_0_1940"/>
          <p:cNvGrpSpPr/>
          <p:nvPr/>
        </p:nvGrpSpPr>
        <p:grpSpPr>
          <a:xfrm>
            <a:off x="2203775" y="1246892"/>
            <a:ext cx="7718015" cy="4806171"/>
            <a:chOff x="1959" y="485320"/>
            <a:chExt cx="8124226" cy="4448099"/>
          </a:xfrm>
        </p:grpSpPr>
        <p:sp>
          <p:nvSpPr>
            <p:cNvPr id="491" name="Google Shape;491;g15e26fac10f_0_1940"/>
            <p:cNvSpPr/>
            <p:nvPr/>
          </p:nvSpPr>
          <p:spPr>
            <a:xfrm>
              <a:off x="4064000" y="2323347"/>
              <a:ext cx="2223900" cy="7719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25400">
              <a:solidFill>
                <a:srgbClr val="003D8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92" name="Google Shape;492;g15e26fac10f_0_1940"/>
            <p:cNvSpPr/>
            <p:nvPr/>
          </p:nvSpPr>
          <p:spPr>
            <a:xfrm>
              <a:off x="1839986" y="2323347"/>
              <a:ext cx="2223900" cy="771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25400">
              <a:solidFill>
                <a:srgbClr val="003D8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93" name="Google Shape;493;g15e26fac10f_0_1940"/>
            <p:cNvSpPr/>
            <p:nvPr/>
          </p:nvSpPr>
          <p:spPr>
            <a:xfrm>
              <a:off x="2225972" y="485320"/>
              <a:ext cx="3676200" cy="18381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35000">
                  <a:schemeClr val="lt1"/>
                </a:gs>
                <a:gs pos="100000">
                  <a:schemeClr val="lt1"/>
                </a:gs>
              </a:gsLst>
              <a:lin ang="16200038" scaled="0"/>
            </a:gradFill>
            <a:ln cap="flat" cmpd="sng" w="38100">
              <a:solidFill>
                <a:srgbClr val="01275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6862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15e26fac10f_0_1940"/>
            <p:cNvSpPr txBox="1"/>
            <p:nvPr/>
          </p:nvSpPr>
          <p:spPr>
            <a:xfrm>
              <a:off x="2225972" y="485320"/>
              <a:ext cx="3676200" cy="18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275" lIns="41275" spcFirstLastPara="1" rIns="41275" wrap="square" tIns="41275">
              <a:noAutofit/>
            </a:bodyPr>
            <a:lstStyle/>
            <a:p>
              <a:pPr indent="0" lvl="0" marL="0" marR="0" rtl="1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500"/>
                <a:buFont typeface="Calibri"/>
                <a:buNone/>
              </a:pPr>
              <a:r>
                <a:rPr b="0" i="0" lang="nl-NL" sz="6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שומן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15e26fac10f_0_1940"/>
            <p:cNvSpPr/>
            <p:nvPr/>
          </p:nvSpPr>
          <p:spPr>
            <a:xfrm>
              <a:off x="1959" y="3095319"/>
              <a:ext cx="3676200" cy="18381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35000">
                  <a:schemeClr val="lt1"/>
                </a:gs>
                <a:gs pos="100000">
                  <a:schemeClr val="lt1"/>
                </a:gs>
              </a:gsLst>
              <a:lin ang="16200038" scaled="0"/>
            </a:gradFill>
            <a:ln cap="flat" cmpd="sng" w="38100">
              <a:solidFill>
                <a:srgbClr val="01275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6862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15e26fac10f_0_1940"/>
            <p:cNvSpPr txBox="1"/>
            <p:nvPr/>
          </p:nvSpPr>
          <p:spPr>
            <a:xfrm>
              <a:off x="1959" y="3095319"/>
              <a:ext cx="3676200" cy="18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275" lIns="41275" spcFirstLastPara="1" rIns="41275" wrap="square" tIns="41275">
              <a:noAutofit/>
            </a:bodyPr>
            <a:lstStyle/>
            <a:p>
              <a:pPr indent="0" lvl="0" marL="0" marR="0" rtl="1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500"/>
                <a:buFont typeface="Calibri"/>
                <a:buNone/>
              </a:pPr>
              <a:r>
                <a:rPr b="0" i="0" lang="nl-NL" sz="3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שומן לא רווי</a:t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15e26fac10f_0_1940"/>
            <p:cNvSpPr/>
            <p:nvPr/>
          </p:nvSpPr>
          <p:spPr>
            <a:xfrm>
              <a:off x="4449985" y="3095319"/>
              <a:ext cx="3676200" cy="18381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35000">
                  <a:schemeClr val="lt1"/>
                </a:gs>
                <a:gs pos="100000">
                  <a:schemeClr val="lt1"/>
                </a:gs>
              </a:gsLst>
              <a:lin ang="16200038" scaled="0"/>
            </a:gradFill>
            <a:ln cap="flat" cmpd="sng" w="38100">
              <a:solidFill>
                <a:srgbClr val="01275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6862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g15e26fac10f_0_1940"/>
            <p:cNvSpPr txBox="1"/>
            <p:nvPr/>
          </p:nvSpPr>
          <p:spPr>
            <a:xfrm>
              <a:off x="4449985" y="3095319"/>
              <a:ext cx="3676200" cy="18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275" lIns="41275" spcFirstLastPara="1" rIns="41275" wrap="square" tIns="41275">
              <a:noAutofit/>
            </a:bodyPr>
            <a:lstStyle/>
            <a:p>
              <a:pPr indent="0" lvl="0" marL="0" marR="0" rtl="1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500"/>
                <a:buFont typeface="Calibri"/>
                <a:buNone/>
              </a:pPr>
              <a:r>
                <a:rPr b="0" i="0" lang="nl-NL" sz="3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שומן רווי</a:t>
              </a:r>
              <a:endPara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קלאפר עם מילוי מלא" id="499" name="Google Shape;499;g15e26fac10f_0_194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85458" y="39197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g15e26fac10f_0_19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28750" y="4040215"/>
            <a:ext cx="821425" cy="6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15e26fac10f_0_19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091888" y="5730427"/>
            <a:ext cx="1095150" cy="54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g15e26fac10f_0_19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145950" y="4796525"/>
            <a:ext cx="987030" cy="6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15e26fac10f_0_19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28920" y="4801913"/>
            <a:ext cx="987025" cy="605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g15e26fac10f_0_194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65225" y="4147725"/>
            <a:ext cx="914400" cy="594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g15e26fac10f_0_1940"/>
          <p:cNvPicPr preferRelativeResize="0"/>
          <p:nvPr/>
        </p:nvPicPr>
        <p:blipFill rotWithShape="1">
          <a:blip r:embed="rId10">
            <a:alphaModFix/>
          </a:blip>
          <a:srcRect b="0" l="30295" r="32865" t="0"/>
          <a:stretch/>
        </p:blipFill>
        <p:spPr>
          <a:xfrm>
            <a:off x="1332900" y="5527675"/>
            <a:ext cx="472950" cy="6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5e26fac10f_0_196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511" name="Google Shape;511;g15e26fac10f_0_19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1037" y="85325"/>
            <a:ext cx="4625476" cy="65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5e26fac10f_0_215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4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אריזת מוצרי מזון: מה בדיוק כתוב שם?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517" name="Google Shape;517;g15e26fac10f_0_215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18" name="Google Shape;518;g15e26fac10f_0_2150"/>
          <p:cNvSpPr txBox="1"/>
          <p:nvPr>
            <p:ph idx="2" type="body"/>
          </p:nvPr>
        </p:nvSpPr>
        <p:spPr>
          <a:xfrm>
            <a:off x="334075" y="1874850"/>
            <a:ext cx="11364300" cy="4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שם המזון ושם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פרטי היצרן, החברה המשווקת והחברה שארזה את המוצר, וכן פרטי היבואן וארץ הייצור במקרה של מוצרים מיובאים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תכולת המוצר – משקל או נפח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רשימת רכיבי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סימון תזונתי – תכולת הערכים התזונתיים של המוצר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סימון תאריכים – תאריך הייצור ותאריך תפוגה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הוראות אחסנה, הובלה ושימוש;</a:t>
            </a:r>
            <a:endParaRPr sz="2400"/>
          </a:p>
          <a:p>
            <a:pPr indent="-3810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NL" sz="2400"/>
              <a:t>בנוסף מוסדרים בתקן סימוני רשות כגון: "נטול".../ "ללא" / "דל" / "מופחת..." עבור רכיבי תזונה מסוימים ותנאים לסימון מוצר מזון בכינויים "טבעי" ו"טרי".</a:t>
            </a:r>
            <a:endParaRPr sz="2400"/>
          </a:p>
          <a:p>
            <a:pPr indent="0" lvl="0" marL="180975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2400"/>
          </a:p>
        </p:txBody>
      </p:sp>
      <p:pic>
        <p:nvPicPr>
          <p:cNvPr id="519" name="Google Shape;519;g15e26fac10f_0_2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447" y="3514979"/>
            <a:ext cx="1921050" cy="14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g15e26fac10f_0_2150"/>
          <p:cNvSpPr/>
          <p:nvPr/>
        </p:nvSpPr>
        <p:spPr>
          <a:xfrm>
            <a:off x="5939588" y="4331368"/>
            <a:ext cx="5554500" cy="6042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5e26fac10f_0_758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(2)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290" name="Google Shape;290;g15e26fac10f_0_75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91" name="Google Shape;291;g15e26fac10f_0_7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4304" y="2189559"/>
            <a:ext cx="3450904" cy="345090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15e26fac10f_0_758"/>
          <p:cNvSpPr txBox="1"/>
          <p:nvPr/>
        </p:nvSpPr>
        <p:spPr>
          <a:xfrm>
            <a:off x="4836042" y="2101033"/>
            <a:ext cx="63273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מלח 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עמלין תירס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דקסטרוזה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שמן צמחי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ירקות מיובשים (פטרוזיליה, סלרי, בצל ושום)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תבלינים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תמצית שמרים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חומרי טעם טבעיים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5e26fac10f_0_2162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תאריך תפוגה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526" name="Google Shape;526;g15e26fac10f_0_216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27" name="Google Shape;527;g15e26fac10f_0_2162"/>
          <p:cNvSpPr txBox="1"/>
          <p:nvPr>
            <p:ph idx="2" type="body"/>
          </p:nvPr>
        </p:nvSpPr>
        <p:spPr>
          <a:xfrm>
            <a:off x="1305368" y="2054775"/>
            <a:ext cx="9630900" cy="47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היצרן אחראי לקבוע את משך חיי המדף של מוצרי מזון ארוזים מראש 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היצרן קובע עד מתי המוצר טוב לשימוש או עד מתי המזון שומר על איכותו 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מוצרי מזון מן החי, כגון בשר, דגים וביצים- חיי מדף נקבעו והוגבלו בחוק</a:t>
            </a:r>
            <a:endParaRPr sz="2800">
              <a:solidFill>
                <a:srgbClr val="333333"/>
              </a:solidFill>
            </a:endParaRPr>
          </a:p>
          <a:p>
            <a:pPr indent="0" lvl="0" marL="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e26fac10f_0_217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533" name="Google Shape;533;g15e26fac10f_0_21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1700" y="1199050"/>
            <a:ext cx="8449999" cy="4544425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g15e26fac10f_0_2171"/>
          <p:cNvSpPr txBox="1"/>
          <p:nvPr/>
        </p:nvSpPr>
        <p:spPr>
          <a:xfrm>
            <a:off x="3445800" y="6080575"/>
            <a:ext cx="859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nl-NL" sz="1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source</a:t>
            </a:r>
            <a:r>
              <a:rPr b="0" i="0" lang="nl-N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https://www.eufic.org/en/food-safety/article/best-before-use-by-and-sell-by-dates-explained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g15e26fac10f_0_2171"/>
          <p:cNvSpPr txBox="1"/>
          <p:nvPr/>
        </p:nvSpPr>
        <p:spPr>
          <a:xfrm>
            <a:off x="1678013" y="429950"/>
            <a:ext cx="39588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b="1" i="0" lang="nl-NL" sz="3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"לשימוש עד"</a:t>
            </a:r>
            <a:endParaRPr b="0" i="0" sz="30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g15e26fac10f_0_2171"/>
          <p:cNvSpPr txBox="1"/>
          <p:nvPr>
            <p:ph idx="1" type="body"/>
          </p:nvPr>
        </p:nvSpPr>
        <p:spPr>
          <a:xfrm>
            <a:off x="5591406" y="429950"/>
            <a:ext cx="4617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rPr b="1" lang="nl-NL" sz="36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rPr>
              <a:t>"עדיף להשתמש לפני"</a:t>
            </a:r>
            <a:endParaRPr>
              <a:solidFill>
                <a:srgbClr val="1D4F9D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5e26fac10f_0_218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"לשימוש עד"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542" name="Google Shape;542;g15e26fac10f_0_218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43" name="Google Shape;543;g15e26fac10f_0_2180"/>
          <p:cNvSpPr txBox="1"/>
          <p:nvPr>
            <p:ph idx="2" type="body"/>
          </p:nvPr>
        </p:nvSpPr>
        <p:spPr>
          <a:xfrm>
            <a:off x="1914968" y="1826175"/>
            <a:ext cx="9630900" cy="47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מזון הרגיש מאוד לקלקול מיקרוביאלי, עלול להוות סכנה מיידית לבריאות</a:t>
            </a:r>
            <a:endParaRPr sz="2800">
              <a:solidFill>
                <a:srgbClr val="333333"/>
              </a:solidFill>
            </a:endParaRPr>
          </a:p>
          <a:p>
            <a:pPr indent="-2286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כולל את התאריך שעד אליו המזון נשמר כשהוא </a:t>
            </a:r>
            <a:r>
              <a:rPr b="1" lang="nl-NL" sz="2800">
                <a:solidFill>
                  <a:srgbClr val="333333"/>
                </a:solidFill>
              </a:rPr>
              <a:t>בטוח </a:t>
            </a:r>
            <a:r>
              <a:rPr lang="nl-NL" sz="2800">
                <a:solidFill>
                  <a:srgbClr val="333333"/>
                </a:solidFill>
              </a:rPr>
              <a:t>לצריכה או הפניה למיקום על האריזה שבו יופיע התאריך</a:t>
            </a:r>
            <a:endParaRPr sz="2800">
              <a:solidFill>
                <a:srgbClr val="333333"/>
              </a:solidFill>
            </a:endParaRPr>
          </a:p>
          <a:p>
            <a:pPr indent="-2286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 מעבר לתאריך זה מומלץ לא לצרוך את המזון.</a:t>
            </a:r>
            <a:endParaRPr sz="2800">
              <a:solidFill>
                <a:srgbClr val="333333"/>
              </a:solidFill>
            </a:endParaRPr>
          </a:p>
          <a:p>
            <a:pPr indent="0" lvl="0" marL="1587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4" name="Google Shape;544;g15e26fac10f_0_2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1075" y="4208625"/>
            <a:ext cx="2322226" cy="14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g15e26fac10f_0_21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58650" y="5180975"/>
            <a:ext cx="1406602" cy="1406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g15e26fac10f_0_218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50450" y="5025224"/>
            <a:ext cx="1790950" cy="1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5e26fac10f_0_2190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"עדיף להשתמש לפני"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552" name="Google Shape;552;g15e26fac10f_0_219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53" name="Google Shape;553;g15e26fac10f_0_2190"/>
          <p:cNvSpPr txBox="1"/>
          <p:nvPr>
            <p:ph idx="2" type="body"/>
          </p:nvPr>
        </p:nvSpPr>
        <p:spPr>
          <a:xfrm>
            <a:off x="1914968" y="1597575"/>
            <a:ext cx="9630900" cy="47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מזון שאינו רגיש לקלקול מיקרוביאלי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כולל את התאריך שעד אליו המזון שומר על איכותו או הפניה למיקום על האריזה שבו יופיע התאריך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לא בהכרח מעיד על מועד אחרון לשימוש, אלא על שינוי באיכות 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0" lvl="0" marL="1587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4" name="Google Shape;554;g15e26fac10f_0_2190"/>
          <p:cNvPicPr preferRelativeResize="0"/>
          <p:nvPr/>
        </p:nvPicPr>
        <p:blipFill rotWithShape="1">
          <a:blip r:embed="rId3">
            <a:alphaModFix/>
          </a:blip>
          <a:srcRect b="0" l="45302" r="18808" t="0"/>
          <a:stretch/>
        </p:blipFill>
        <p:spPr>
          <a:xfrm>
            <a:off x="6257725" y="4968450"/>
            <a:ext cx="1300651" cy="16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g15e26fac10f_0_2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42825" y="4924287"/>
            <a:ext cx="1714899" cy="17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5e26fac10f_0_220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561" name="Google Shape;561;g15e26fac10f_0_22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7000" y="904750"/>
            <a:ext cx="7640676" cy="41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g15e26fac10f_0_2202"/>
          <p:cNvSpPr txBox="1"/>
          <p:nvPr/>
        </p:nvSpPr>
        <p:spPr>
          <a:xfrm>
            <a:off x="3453600" y="6367000"/>
            <a:ext cx="742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nl-NL" sz="1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</a:t>
            </a:r>
            <a:r>
              <a:rPr b="0" i="0" lang="nl-N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https://www.eufic.org/en/food-safety/article/best-before-use-by-and-sell-by-dates-explained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5e26fac10f_0_2212"/>
          <p:cNvSpPr txBox="1"/>
          <p:nvPr>
            <p:ph idx="1" type="body"/>
          </p:nvPr>
        </p:nvSpPr>
        <p:spPr>
          <a:xfrm>
            <a:off x="2757497" y="1027125"/>
            <a:ext cx="7883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סיכום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2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568" name="Google Shape;568;g15e26fac10f_0_221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69" name="Google Shape;569;g15e26fac10f_0_2212"/>
          <p:cNvSpPr txBox="1"/>
          <p:nvPr>
            <p:ph idx="2" type="body"/>
          </p:nvPr>
        </p:nvSpPr>
        <p:spPr>
          <a:xfrm>
            <a:off x="1381568" y="1749975"/>
            <a:ext cx="9630900" cy="47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דבר אחד שלמדתי על תוויות מזון שלא ידעתי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דבר אחד שלמדתי על תוויות מזון שחשבתי הפוך </a:t>
            </a:r>
            <a:endParaRPr sz="2800">
              <a:solidFill>
                <a:srgbClr val="333333"/>
              </a:solidFill>
            </a:endParaRPr>
          </a:p>
          <a:p>
            <a:pPr indent="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>
              <a:solidFill>
                <a:srgbClr val="333333"/>
              </a:solidFill>
            </a:endParaRPr>
          </a:p>
          <a:p>
            <a:pPr indent="-406400" lvl="0" marL="457200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Char char="✔"/>
            </a:pPr>
            <a:r>
              <a:rPr lang="nl-NL" sz="2800">
                <a:solidFill>
                  <a:srgbClr val="333333"/>
                </a:solidFill>
              </a:rPr>
              <a:t>דבר אחד שאני רוצה להעביר הלאה שלמדתי. איך לעשות את זה נכון? </a:t>
            </a:r>
            <a:endParaRPr sz="2800">
              <a:solidFill>
                <a:srgbClr val="333333"/>
              </a:solidFill>
            </a:endParaRPr>
          </a:p>
          <a:p>
            <a:pPr indent="0" lvl="0" marL="1587" rtl="1" algn="r">
              <a:lnSpc>
                <a:spcPct val="113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5e26fac10f_0_2221"/>
          <p:cNvSpPr/>
          <p:nvPr/>
        </p:nvSpPr>
        <p:spPr>
          <a:xfrm>
            <a:off x="4760913" y="2351088"/>
            <a:ext cx="2654400" cy="7095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g15e26fac10f_0_222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576" name="Google Shape;576;g15e26fac10f_0_2221"/>
          <p:cNvSpPr txBox="1"/>
          <p:nvPr/>
        </p:nvSpPr>
        <p:spPr>
          <a:xfrm>
            <a:off x="4641405" y="2336562"/>
            <a:ext cx="29091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nl-NL" sz="4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5e26fac10f_0_767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(3)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298" name="Google Shape;298;g15e26fac10f_0_76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99" name="Google Shape;299;g15e26fac10f_0_7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6395" y="2287772"/>
            <a:ext cx="4686631" cy="2321278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15e26fac10f_0_767"/>
          <p:cNvSpPr txBox="1"/>
          <p:nvPr/>
        </p:nvSpPr>
        <p:spPr>
          <a:xfrm>
            <a:off x="4235910" y="1141711"/>
            <a:ext cx="63273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סוכר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חמאת קקאו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אבקת חלב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עיסת קקאו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סירופ גלוקוזה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שומן חלב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פולפת תפוחי-עץ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חומרי טעם וריח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מתחלבים (E-476, לציטין לפתית)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מווסת חומציות (חומצת לימון)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צבע מאכל (אנטוציאנינים ממיצוי גזר שחור)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5e26fac10f_0_776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(4)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06" name="Google Shape;306;g15e26fac10f_0_77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07" name="Google Shape;307;g15e26fac10f_0_776"/>
          <p:cNvSpPr txBox="1"/>
          <p:nvPr/>
        </p:nvSpPr>
        <p:spPr>
          <a:xfrm>
            <a:off x="5198157" y="3210580"/>
            <a:ext cx="632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הוסיפו כאן את רשימת המרכיבים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g15e26fac10f_0_7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9967" y="2410045"/>
            <a:ext cx="4990214" cy="2806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5e26fac10f_0_785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(5)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14" name="Google Shape;314;g15e26fac10f_0_78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15" name="Google Shape;315;g15e26fac10f_0_785"/>
          <p:cNvSpPr txBox="1"/>
          <p:nvPr/>
        </p:nvSpPr>
        <p:spPr>
          <a:xfrm>
            <a:off x="5198157" y="3210580"/>
            <a:ext cx="632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הוסיפו כאן את רשימת המרכיבים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g15e26fac10f_0_7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9967" y="2410045"/>
            <a:ext cx="4990214" cy="2806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5e26fac10f_0_792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בואו ננחש (6)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22" name="Google Shape;322;g15e26fac10f_0_79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23" name="Google Shape;323;g15e26fac10f_0_792"/>
          <p:cNvSpPr txBox="1"/>
          <p:nvPr/>
        </p:nvSpPr>
        <p:spPr>
          <a:xfrm>
            <a:off x="5198157" y="3210580"/>
            <a:ext cx="632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"/>
              <a:buChar char="❖"/>
            </a:pPr>
            <a:r>
              <a:rPr b="0" i="0" lang="nl-NL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הוסיפו כאן את רשימת המרכיבים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g15e26fac10f_0_7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9967" y="2410045"/>
            <a:ext cx="4990214" cy="2806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5e26fac10f_0_79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30" name="Google Shape;330;g15e26fac10f_0_799"/>
          <p:cNvSpPr txBox="1"/>
          <p:nvPr>
            <p:ph idx="1" type="body"/>
          </p:nvPr>
        </p:nvSpPr>
        <p:spPr>
          <a:xfrm>
            <a:off x="1848516" y="844747"/>
            <a:ext cx="8640000" cy="1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b="1" lang="nl-NL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למה אתם/ן חושבים/ות שזה היה קשה או קל לזהות את המוצרים?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Question mark with solid fill" id="331" name="Google Shape;331;g15e26fac10f_0_7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0193" y="3872565"/>
            <a:ext cx="2597888" cy="2597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5e26fac10f_0_993"/>
          <p:cNvSpPr txBox="1"/>
          <p:nvPr>
            <p:ph idx="1" type="body"/>
          </p:nvPr>
        </p:nvSpPr>
        <p:spPr>
          <a:xfrm>
            <a:off x="2757503" y="1027125"/>
            <a:ext cx="3859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4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מבנה השיעור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600"/>
              <a:buFont typeface="Arial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37" name="Google Shape;337;g15e26fac10f_0_99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38" name="Google Shape;338;g15e26fac10f_0_993"/>
          <p:cNvSpPr txBox="1"/>
          <p:nvPr>
            <p:ph idx="2" type="body"/>
          </p:nvPr>
        </p:nvSpPr>
        <p:spPr>
          <a:xfrm>
            <a:off x="181675" y="1874850"/>
            <a:ext cx="11364300" cy="3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nl-NL" sz="3600"/>
              <a:t>מה המידע שמופיע על אריזות מזון?</a:t>
            </a:r>
            <a:endParaRPr sz="3600"/>
          </a:p>
          <a:p>
            <a:pPr indent="-4191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nl-NL" sz="3600"/>
              <a:t>איך מפענחים סימון תזונתי?</a:t>
            </a:r>
            <a:endParaRPr sz="3600"/>
          </a:p>
          <a:p>
            <a:pPr indent="-4191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nl-NL" sz="3600"/>
              <a:t> רשימת מרכיבים</a:t>
            </a:r>
            <a:endParaRPr sz="3600"/>
          </a:p>
          <a:p>
            <a:pPr indent="-4191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nl-NL" sz="3600"/>
              <a:t>פג תוקף או מומלץ להשתמש עד? 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04_witte achtergrond">
  <a:themeElements>
    <a:clrScheme name="EIT Colour Palette">
      <a:dk1>
        <a:srgbClr val="333333"/>
      </a:dk1>
      <a:lt1>
        <a:srgbClr val="FFFFFF"/>
      </a:lt1>
      <a:dk2>
        <a:srgbClr val="034EA2"/>
      </a:dk2>
      <a:lt2>
        <a:srgbClr val="6BB745"/>
      </a:lt2>
      <a:accent1>
        <a:srgbClr val="73C4EE"/>
      </a:accent1>
      <a:accent2>
        <a:srgbClr val="630F7A"/>
      </a:accent2>
      <a:accent3>
        <a:srgbClr val="E74394"/>
      </a:accent3>
      <a:accent4>
        <a:srgbClr val="152D79"/>
      </a:accent4>
      <a:accent5>
        <a:srgbClr val="FDCD15"/>
      </a:accent5>
      <a:accent6>
        <a:srgbClr val="00AFAA"/>
      </a:accent6>
      <a:hlink>
        <a:srgbClr val="333333"/>
      </a:hlink>
      <a:folHlink>
        <a:srgbClr val="33333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2018-06-07T11:41:46Z</dcterms:created>
  <dc:creator>Shana Houben</dc:creator>
</cp:coreProperties>
</file>